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41"/>
  </p:notesMasterIdLst>
  <p:handoutMasterIdLst>
    <p:handoutMasterId r:id="rId42"/>
  </p:handoutMasterIdLst>
  <p:sldIdLst>
    <p:sldId id="256" r:id="rId5"/>
    <p:sldId id="273" r:id="rId6"/>
    <p:sldId id="263" r:id="rId7"/>
    <p:sldId id="264" r:id="rId8"/>
    <p:sldId id="274" r:id="rId9"/>
    <p:sldId id="275" r:id="rId10"/>
    <p:sldId id="276" r:id="rId11"/>
    <p:sldId id="303" r:id="rId12"/>
    <p:sldId id="277" r:id="rId13"/>
    <p:sldId id="278" r:id="rId14"/>
    <p:sldId id="302" r:id="rId15"/>
    <p:sldId id="279" r:id="rId16"/>
    <p:sldId id="304" r:id="rId17"/>
    <p:sldId id="280" r:id="rId18"/>
    <p:sldId id="281" r:id="rId19"/>
    <p:sldId id="282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6" r:id="rId39"/>
    <p:sldId id="307" r:id="rId40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83299-3ED4-4B2F-9506-AB9AB4A2E588}" v="9" dt="2020-05-20T13:33:40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514" autoAdjust="0"/>
  </p:normalViewPr>
  <p:slideViewPr>
    <p:cSldViewPr>
      <p:cViewPr>
        <p:scale>
          <a:sx n="75" d="100"/>
          <a:sy n="75" d="100"/>
        </p:scale>
        <p:origin x="2574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C9C83299-3ED4-4B2F-9506-AB9AB4A2E588}"/>
    <pc:docChg chg="undo custSel addSld delSld modSld sldOrd">
      <pc:chgData name="Mr Porter" userId="caeb4aa7-6afb-46a3-a995-19b0c182e2ba" providerId="ADAL" clId="{C9C83299-3ED4-4B2F-9506-AB9AB4A2E588}" dt="2020-05-20T14:00:22.386" v="1014" actId="20577"/>
      <pc:docMkLst>
        <pc:docMk/>
      </pc:docMkLst>
      <pc:sldChg chg="modSp mod">
        <pc:chgData name="Mr Porter" userId="caeb4aa7-6afb-46a3-a995-19b0c182e2ba" providerId="ADAL" clId="{C9C83299-3ED4-4B2F-9506-AB9AB4A2E588}" dt="2020-05-20T13:59:33.574" v="908" actId="20577"/>
        <pc:sldMkLst>
          <pc:docMk/>
          <pc:sldMk cId="2155342367" sldId="265"/>
        </pc:sldMkLst>
        <pc:spChg chg="mod">
          <ac:chgData name="Mr Porter" userId="caeb4aa7-6afb-46a3-a995-19b0c182e2ba" providerId="ADAL" clId="{C9C83299-3ED4-4B2F-9506-AB9AB4A2E588}" dt="2020-05-20T13:59:33.574" v="908" actId="20577"/>
          <ac:spMkLst>
            <pc:docMk/>
            <pc:sldMk cId="2155342367" sldId="265"/>
            <ac:spMk id="2" creationId="{00000000-0000-0000-0000-000000000000}"/>
          </ac:spMkLst>
        </pc:spChg>
      </pc:sldChg>
      <pc:sldChg chg="modSp mod">
        <pc:chgData name="Mr Porter" userId="caeb4aa7-6afb-46a3-a995-19b0c182e2ba" providerId="ADAL" clId="{C9C83299-3ED4-4B2F-9506-AB9AB4A2E588}" dt="2020-05-20T13:59:30.587" v="906" actId="20577"/>
        <pc:sldMkLst>
          <pc:docMk/>
          <pc:sldMk cId="2902569607" sldId="266"/>
        </pc:sldMkLst>
        <pc:spChg chg="mod">
          <ac:chgData name="Mr Porter" userId="caeb4aa7-6afb-46a3-a995-19b0c182e2ba" providerId="ADAL" clId="{C9C83299-3ED4-4B2F-9506-AB9AB4A2E588}" dt="2020-05-20T13:59:30.587" v="906" actId="20577"/>
          <ac:spMkLst>
            <pc:docMk/>
            <pc:sldMk cId="2902569607" sldId="266"/>
            <ac:spMk id="2" creationId="{00000000-0000-0000-0000-000000000000}"/>
          </ac:spMkLst>
        </pc:spChg>
      </pc:sldChg>
      <pc:sldChg chg="modSp add mod ord">
        <pc:chgData name="Mr Porter" userId="caeb4aa7-6afb-46a3-a995-19b0c182e2ba" providerId="ADAL" clId="{C9C83299-3ED4-4B2F-9506-AB9AB4A2E588}" dt="2020-05-20T13:12:32.590" v="628" actId="27636"/>
        <pc:sldMkLst>
          <pc:docMk/>
          <pc:sldMk cId="2643239013" sldId="270"/>
        </pc:sldMkLst>
        <pc:spChg chg="mod">
          <ac:chgData name="Mr Porter" userId="caeb4aa7-6afb-46a3-a995-19b0c182e2ba" providerId="ADAL" clId="{C9C83299-3ED4-4B2F-9506-AB9AB4A2E588}" dt="2020-05-20T13:12:32.590" v="628" actId="27636"/>
          <ac:spMkLst>
            <pc:docMk/>
            <pc:sldMk cId="2643239013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C9C83299-3ED4-4B2F-9506-AB9AB4A2E588}" dt="2020-05-20T13:07:51.425" v="9" actId="20577"/>
          <ac:spMkLst>
            <pc:docMk/>
            <pc:sldMk cId="2643239013" sldId="270"/>
            <ac:spMk id="4" creationId="{00000000-0000-0000-0000-000000000000}"/>
          </ac:spMkLst>
        </pc:spChg>
      </pc:sldChg>
      <pc:sldChg chg="addSp delSp modSp add del mod setBg delDesignElem">
        <pc:chgData name="Mr Porter" userId="caeb4aa7-6afb-46a3-a995-19b0c182e2ba" providerId="ADAL" clId="{C9C83299-3ED4-4B2F-9506-AB9AB4A2E588}" dt="2020-05-20T14:00:22.386" v="1014" actId="20577"/>
        <pc:sldMkLst>
          <pc:docMk/>
          <pc:sldMk cId="2665239055" sldId="271"/>
        </pc:sldMkLst>
        <pc:spChg chg="mod">
          <ac:chgData name="Mr Porter" userId="caeb4aa7-6afb-46a3-a995-19b0c182e2ba" providerId="ADAL" clId="{C9C83299-3ED4-4B2F-9506-AB9AB4A2E588}" dt="2020-05-20T14:00:22.386" v="1014" actId="20577"/>
          <ac:spMkLst>
            <pc:docMk/>
            <pc:sldMk cId="2665239055" sldId="271"/>
            <ac:spMk id="2" creationId="{00000000-0000-0000-0000-000000000000}"/>
          </ac:spMkLst>
        </pc:spChg>
        <pc:spChg chg="add del">
          <ac:chgData name="Mr Porter" userId="caeb4aa7-6afb-46a3-a995-19b0c182e2ba" providerId="ADAL" clId="{C9C83299-3ED4-4B2F-9506-AB9AB4A2E588}" dt="2020-05-20T13:33:29.705" v="631"/>
          <ac:spMkLst>
            <pc:docMk/>
            <pc:sldMk cId="2665239055" sldId="271"/>
            <ac:spMk id="71" creationId="{4FAE1107-CEC3-4041-8BAA-CDB6F6759B35}"/>
          </ac:spMkLst>
        </pc:spChg>
        <pc:cxnChg chg="add del">
          <ac:chgData name="Mr Porter" userId="caeb4aa7-6afb-46a3-a995-19b0c182e2ba" providerId="ADAL" clId="{C9C83299-3ED4-4B2F-9506-AB9AB4A2E588}" dt="2020-05-20T13:33:29.705" v="631"/>
          <ac:cxnSpMkLst>
            <pc:docMk/>
            <pc:sldMk cId="2665239055" sldId="271"/>
            <ac:cxnSpMk id="73" creationId="{1AEA88FB-F5DD-45CE-AAE1-7B33D0ABDD2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28/08/2023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EBA0-6DAA-45F4-8649-B50BE501B04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2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EBA0-6DAA-45F4-8649-B50BE501B04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4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C3oiy9eekz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q2xE-VfAjm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s://www.youtube.com/watch?v=8W6P5KU5ON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wE_KTLlrdM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uwHDNONaM&amp;t=2s" TargetMode="External"/><Relationship Id="rId2" Type="http://schemas.openxmlformats.org/officeDocument/2006/relationships/hyperlink" Target="https://www.youtube.com/watch?v=VyIBsmoiqq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wbYqVq5Po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DPE Plastic Gran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" y="0"/>
            <a:ext cx="914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Plastic Processes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47" y="-16296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Injection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11512"/>
            <a:ext cx="5328592" cy="655784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2600" b="1" i="1" dirty="0">
                <a:solidFill>
                  <a:prstClr val="black"/>
                </a:solidFill>
                <a:latin typeface="Calibri"/>
              </a:rPr>
              <a:t>Wall Thicknesses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600" i="1" dirty="0">
                <a:solidFill>
                  <a:prstClr val="black"/>
                </a:solidFill>
                <a:latin typeface="Calibri"/>
              </a:rPr>
              <a:t> Thick walls use </a:t>
            </a:r>
            <a:r>
              <a:rPr lang="en-US" sz="2600" b="1" i="1" dirty="0">
                <a:solidFill>
                  <a:prstClr val="black"/>
                </a:solidFill>
                <a:latin typeface="Calibri"/>
              </a:rPr>
              <a:t>large amounts of plastic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600" i="1" dirty="0">
                <a:solidFill>
                  <a:prstClr val="black"/>
                </a:solidFill>
                <a:latin typeface="Calibri"/>
              </a:rPr>
              <a:t> Take </a:t>
            </a:r>
            <a:r>
              <a:rPr lang="en-US" sz="2600" b="1" i="1" dirty="0">
                <a:solidFill>
                  <a:prstClr val="black"/>
                </a:solidFill>
                <a:latin typeface="Calibri"/>
              </a:rPr>
              <a:t>longer to cool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b="1" i="1" dirty="0">
                <a:solidFill>
                  <a:prstClr val="black"/>
                </a:solidFill>
                <a:latin typeface="Calibri"/>
              </a:rPr>
              <a:t>Reducing wall thickness </a:t>
            </a:r>
            <a:r>
              <a:rPr lang="en-US" sz="2600" i="1" dirty="0">
                <a:solidFill>
                  <a:prstClr val="black"/>
                </a:solidFill>
                <a:latin typeface="Calibri"/>
              </a:rPr>
              <a:t>to minimum amount required  for strength reduces the amount of plastic and speeds up the process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Calibri"/>
              </a:rPr>
              <a:t>Ribs</a:t>
            </a:r>
            <a:r>
              <a:rPr lang="en-US" sz="2600" i="1" dirty="0">
                <a:solidFill>
                  <a:prstClr val="black"/>
                </a:solidFill>
                <a:latin typeface="Calibri"/>
              </a:rPr>
              <a:t> can give rigidity and strength to thin walls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Calibri"/>
              </a:rPr>
              <a:t>Bosses</a:t>
            </a:r>
            <a:r>
              <a:rPr lang="en-US" sz="2600" i="1" dirty="0">
                <a:solidFill>
                  <a:prstClr val="black"/>
                </a:solidFill>
                <a:latin typeface="Calibri"/>
              </a:rPr>
              <a:t> (a common feature in housings where components are screwed together) can have their wall thicknesses reduced using webs.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4" descr="http://www.custompartnet.com/wu/images/design/Boss_gussets.png"/>
          <p:cNvPicPr>
            <a:picLocks noChangeAspect="1" noChangeArrowheads="1"/>
          </p:cNvPicPr>
          <p:nvPr/>
        </p:nvPicPr>
        <p:blipFill>
          <a:blip r:embed="rId3" cstate="print"/>
          <a:srcRect b="5588"/>
          <a:stretch>
            <a:fillRect/>
          </a:stretch>
        </p:blipFill>
        <p:spPr bwMode="auto">
          <a:xfrm>
            <a:off x="-23447" y="5471543"/>
            <a:ext cx="3540369" cy="1413841"/>
          </a:xfrm>
          <a:prstGeom prst="rect">
            <a:avLst/>
          </a:prstGeom>
          <a:noFill/>
        </p:spPr>
      </p:pic>
      <p:pic>
        <p:nvPicPr>
          <p:cNvPr id="7" name="Picture 2" descr="https://synergiscadblog.com/wp-content/uploads/2013/07/pr12.jpg?w=6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2" y="4025749"/>
            <a:ext cx="3483390" cy="1446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1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47" y="-16296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Injection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11512"/>
            <a:ext cx="5328592" cy="655784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2600" i="1" dirty="0" smtClean="0">
                <a:solidFill>
                  <a:prstClr val="black"/>
                </a:solidFill>
                <a:latin typeface="Calibri"/>
              </a:rPr>
              <a:t>Thick </a:t>
            </a:r>
            <a:r>
              <a:rPr lang="en-US" sz="2600" i="1" dirty="0">
                <a:solidFill>
                  <a:prstClr val="black"/>
                </a:solidFill>
                <a:latin typeface="Calibri"/>
              </a:rPr>
              <a:t>walls use </a:t>
            </a:r>
            <a:r>
              <a:rPr lang="en-US" sz="2600" b="1" i="1" dirty="0">
                <a:solidFill>
                  <a:prstClr val="black"/>
                </a:solidFill>
                <a:latin typeface="Calibri"/>
              </a:rPr>
              <a:t>large amounts of plastic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  <a:latin typeface="Calibri"/>
              </a:rPr>
              <a:t>Location pins </a:t>
            </a:r>
            <a:r>
              <a:rPr lang="en-US" sz="2600" i="1" dirty="0" smtClean="0">
                <a:solidFill>
                  <a:prstClr val="black"/>
                </a:solidFill>
                <a:latin typeface="Calibri"/>
              </a:rPr>
              <a:t>(Used to ensure the accurate position of the </a:t>
            </a:r>
            <a:r>
              <a:rPr lang="en-US" sz="2600" i="1" dirty="0" err="1" smtClean="0">
                <a:solidFill>
                  <a:prstClr val="black"/>
                </a:solidFill>
                <a:latin typeface="Calibri"/>
              </a:rPr>
              <a:t>workpiece</a:t>
            </a:r>
            <a:r>
              <a:rPr lang="en-US" sz="2600" i="1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600" i="1" dirty="0" smtClean="0">
                <a:solidFill>
                  <a:prstClr val="black"/>
                </a:solidFill>
                <a:latin typeface="Calibri"/>
              </a:rPr>
              <a:t>Symmetrical and asymmetrical design</a:t>
            </a:r>
            <a:endParaRPr lang="en-US" sz="2600" b="1" i="1" dirty="0">
              <a:solidFill>
                <a:prstClr val="black"/>
              </a:solidFill>
              <a:latin typeface="Calibri"/>
            </a:endParaRP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Labelling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600" dirty="0" err="1" smtClean="0">
                <a:solidFill>
                  <a:prstClr val="black"/>
                </a:solidFill>
                <a:latin typeface="Calibri"/>
              </a:rPr>
              <a:t>Moulded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 threads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s://encrypted-tbn0.gstatic.com/images?q=tbn:ANd9GcQLbyjYSeP7HMvcQL0MxPTN2VnfuWMKbmKViGuX5TYSqGW4WU1BXP0WadDlemg:www.forwa-mould.com/photo/pl13004617-internal_outside_injection_molding_internal_threads_npt_thread_standard.jpg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49481"/>
            <a:ext cx="2151461" cy="15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tlptOAj-vldhNiE7z-XU4yHyWUy5OaRLgJc1enZYlumygkWub9D3xwfGoSg:https://www.3dsystems.com/sites/default/files/styles/scale_crop_1920_/public/2020-04/small3d-systems-cimatron-synergy_0328-15in.jpg%3Fitok%3D4HFCtIB6&amp;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45" y="4356527"/>
            <a:ext cx="2513103" cy="17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SBwwk7-LG43JyDb3j05sXB9Q6vEY6ayC3NyxCgIAbNhQNcQH-XEphFtXThmY:https://i.pinimg.com/originals/d5/d1/cf/d5d1cfd535fd9b029de7d1586483526a.jpg&amp;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7" y="3861047"/>
            <a:ext cx="3514169" cy="30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Injection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3065" y="0"/>
            <a:ext cx="5328592" cy="7349936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2100" b="1" i="1" dirty="0">
                <a:solidFill>
                  <a:prstClr val="black"/>
                </a:solidFill>
                <a:latin typeface="Calibri"/>
              </a:rPr>
              <a:t>Removal of </a:t>
            </a:r>
            <a:r>
              <a:rPr lang="en-US" sz="2100" b="1" i="1" dirty="0" err="1">
                <a:solidFill>
                  <a:prstClr val="black"/>
                </a:solidFill>
                <a:latin typeface="Calibri"/>
              </a:rPr>
              <a:t>Mould</a:t>
            </a:r>
            <a:endParaRPr lang="en-US" sz="2100" b="1" i="1" dirty="0">
              <a:solidFill>
                <a:prstClr val="black"/>
              </a:solidFill>
              <a:latin typeface="Calibri"/>
            </a:endParaRP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100" i="1" dirty="0">
                <a:solidFill>
                  <a:prstClr val="black"/>
                </a:solidFill>
                <a:latin typeface="Calibri"/>
              </a:rPr>
              <a:t>The newly </a:t>
            </a:r>
            <a:r>
              <a:rPr lang="en-US" sz="2100" i="1" dirty="0" err="1">
                <a:solidFill>
                  <a:prstClr val="black"/>
                </a:solidFill>
                <a:latin typeface="Calibri"/>
              </a:rPr>
              <a:t>moulded</a:t>
            </a:r>
            <a:r>
              <a:rPr lang="en-US" sz="2100" i="1" dirty="0">
                <a:solidFill>
                  <a:prstClr val="black"/>
                </a:solidFill>
                <a:latin typeface="Calibri"/>
              </a:rPr>
              <a:t> component must be removed from the </a:t>
            </a:r>
            <a:r>
              <a:rPr lang="en-US" sz="2100" i="1" dirty="0" err="1">
                <a:solidFill>
                  <a:prstClr val="black"/>
                </a:solidFill>
                <a:latin typeface="Calibri"/>
              </a:rPr>
              <a:t>mould</a:t>
            </a:r>
            <a:endParaRPr lang="en-US" sz="2100" i="1" dirty="0">
              <a:solidFill>
                <a:prstClr val="black"/>
              </a:solidFill>
              <a:latin typeface="Calibri"/>
            </a:endParaRP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100" i="1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2100" b="1" i="1" dirty="0">
                <a:solidFill>
                  <a:srgbClr val="FF0000"/>
                </a:solidFill>
                <a:latin typeface="Calibri"/>
              </a:rPr>
              <a:t>draft angle </a:t>
            </a:r>
            <a:r>
              <a:rPr lang="en-US" sz="2100" i="1" dirty="0">
                <a:solidFill>
                  <a:prstClr val="black"/>
                </a:solidFill>
                <a:latin typeface="Calibri"/>
              </a:rPr>
              <a:t>reduces the amount of friction 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2100" b="1" i="1" dirty="0">
                <a:solidFill>
                  <a:prstClr val="black"/>
                </a:solidFill>
                <a:latin typeface="Calibri"/>
              </a:rPr>
              <a:t>Undercuts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100" i="1" dirty="0">
                <a:solidFill>
                  <a:prstClr val="black"/>
                </a:solidFill>
                <a:latin typeface="Calibri"/>
              </a:rPr>
              <a:t>Can prevent the component from being removed from the </a:t>
            </a:r>
            <a:r>
              <a:rPr lang="en-US" sz="2100" i="1" dirty="0" err="1">
                <a:solidFill>
                  <a:prstClr val="black"/>
                </a:solidFill>
                <a:latin typeface="Calibri"/>
              </a:rPr>
              <a:t>mould</a:t>
            </a:r>
            <a:r>
              <a:rPr lang="en-US" sz="2100" i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100" i="1" dirty="0">
                <a:solidFill>
                  <a:prstClr val="black"/>
                </a:solidFill>
                <a:latin typeface="Calibri"/>
              </a:rPr>
              <a:t>Careful positioning of the split line can solve this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100" i="1" dirty="0">
                <a:solidFill>
                  <a:prstClr val="black"/>
                </a:solidFill>
                <a:latin typeface="Calibri"/>
              </a:rPr>
              <a:t>Sliding cores can be added but are more complex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2100" b="1" i="1" dirty="0">
                <a:solidFill>
                  <a:prstClr val="black"/>
                </a:solidFill>
                <a:latin typeface="Calibri"/>
              </a:rPr>
              <a:t>Reduction of Component Numbers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100" i="1" dirty="0">
                <a:solidFill>
                  <a:prstClr val="black"/>
                </a:solidFill>
                <a:latin typeface="Calibri"/>
              </a:rPr>
              <a:t>Due to the complexity of injection </a:t>
            </a:r>
            <a:r>
              <a:rPr lang="en-US" sz="2100" i="1" dirty="0" err="1">
                <a:solidFill>
                  <a:prstClr val="black"/>
                </a:solidFill>
                <a:latin typeface="Calibri"/>
              </a:rPr>
              <a:t>moulding</a:t>
            </a:r>
            <a:r>
              <a:rPr lang="en-US" sz="2100" i="1" dirty="0">
                <a:solidFill>
                  <a:prstClr val="black"/>
                </a:solidFill>
                <a:latin typeface="Calibri"/>
              </a:rPr>
              <a:t>, several components can be combined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100" i="1" dirty="0">
                <a:solidFill>
                  <a:prstClr val="black"/>
                </a:solidFill>
                <a:latin typeface="Calibri"/>
              </a:rPr>
              <a:t>Thus, one </a:t>
            </a:r>
            <a:r>
              <a:rPr lang="en-US" sz="2100" i="1" dirty="0" err="1">
                <a:solidFill>
                  <a:prstClr val="black"/>
                </a:solidFill>
                <a:latin typeface="Calibri"/>
              </a:rPr>
              <a:t>mould</a:t>
            </a:r>
            <a:r>
              <a:rPr lang="en-US" sz="2100" i="1" dirty="0">
                <a:solidFill>
                  <a:prstClr val="black"/>
                </a:solidFill>
                <a:latin typeface="Calibri"/>
              </a:rPr>
              <a:t> is required, not many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100" i="1" dirty="0">
                <a:solidFill>
                  <a:prstClr val="black"/>
                </a:solidFill>
                <a:latin typeface="Calibri"/>
              </a:rPr>
              <a:t>Saves time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2100" i="1" dirty="0">
                <a:solidFill>
                  <a:prstClr val="black"/>
                </a:solidFill>
                <a:latin typeface="Calibri"/>
              </a:rPr>
              <a:t>Video: </a:t>
            </a:r>
            <a:r>
              <a:rPr lang="en-US" sz="2100" i="1" dirty="0">
                <a:solidFill>
                  <a:prstClr val="black"/>
                </a:solidFill>
                <a:latin typeface="Calibri"/>
                <a:hlinkClick r:id="rId2"/>
              </a:rPr>
              <a:t>https://www.youtube.com/watch?v=C3oiy9eekzk</a:t>
            </a:r>
            <a:r>
              <a:rPr lang="en-US" sz="2100" i="1" dirty="0">
                <a:solidFill>
                  <a:prstClr val="black"/>
                </a:solidFill>
                <a:latin typeface="Calibri"/>
              </a:rPr>
              <a:t> (1:34)</a:t>
            </a:r>
          </a:p>
          <a:p>
            <a:pPr>
              <a:spcBef>
                <a:spcPct val="50000"/>
              </a:spcBef>
            </a:pPr>
            <a:endParaRPr lang="en-GB" sz="2000" dirty="0"/>
          </a:p>
        </p:txBody>
      </p:sp>
      <p:pic>
        <p:nvPicPr>
          <p:cNvPr id="8" name="Picture 2" descr="https://cdn-images-1.medium.com/max/1600/0*Gx3twZ8ESM5igvlv."/>
          <p:cNvPicPr>
            <a:picLocks noChangeAspect="1" noChangeArrowheads="1"/>
          </p:cNvPicPr>
          <p:nvPr/>
        </p:nvPicPr>
        <p:blipFill rotWithShape="1">
          <a:blip r:embed="rId3" cstate="print"/>
          <a:srcRect l="3835" t="14995" r="4212" b="13872"/>
          <a:stretch/>
        </p:blipFill>
        <p:spPr bwMode="auto">
          <a:xfrm>
            <a:off x="-11469" y="6078"/>
            <a:ext cx="3502191" cy="974649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-23664" y="4005064"/>
            <a:ext cx="3514386" cy="2852936"/>
            <a:chOff x="0" y="908720"/>
            <a:chExt cx="4572000" cy="6336704"/>
          </a:xfrm>
        </p:grpSpPr>
        <p:pic>
          <p:nvPicPr>
            <p:cNvPr id="10" name="Picture 4" descr="http://www.davamold.com/img/cms/Undercut_external_tab_mold.png"/>
            <p:cNvPicPr>
              <a:picLocks noChangeAspect="1" noChangeArrowheads="1"/>
            </p:cNvPicPr>
            <p:nvPr/>
          </p:nvPicPr>
          <p:blipFill>
            <a:blip r:embed="rId4" cstate="print"/>
            <a:srcRect t="11025" b="16526"/>
            <a:stretch>
              <a:fillRect/>
            </a:stretch>
          </p:blipFill>
          <p:spPr bwMode="auto">
            <a:xfrm>
              <a:off x="0" y="908720"/>
              <a:ext cx="4572000" cy="3312368"/>
            </a:xfrm>
            <a:prstGeom prst="rect">
              <a:avLst/>
            </a:prstGeom>
            <a:noFill/>
          </p:spPr>
        </p:pic>
        <p:pic>
          <p:nvPicPr>
            <p:cNvPr id="11" name="Picture 6" descr="http://www.davamold.com/img/cms/Undercut_external_tab_moldRedesign.png"/>
            <p:cNvPicPr>
              <a:picLocks noChangeAspect="1" noChangeArrowheads="1"/>
            </p:cNvPicPr>
            <p:nvPr/>
          </p:nvPicPr>
          <p:blipFill>
            <a:blip r:embed="rId5" cstate="print"/>
            <a:srcRect t="17325" b="16526"/>
            <a:stretch>
              <a:fillRect/>
            </a:stretch>
          </p:blipFill>
          <p:spPr bwMode="auto">
            <a:xfrm>
              <a:off x="0" y="4221088"/>
              <a:ext cx="4572000" cy="30243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610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Thermoset Injection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3065" y="0"/>
            <a:ext cx="5328592" cy="734993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 In thermoset injection moulding cold material is injected into an extremely hot mould to create the part.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Not as common a process, except with electrical contact applications.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Thermoset injection moulding is most frequently used where the part has to withstand high temperatures.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Thermoset process is typically slower- which equates to a higher cost.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Thermosetting plastics can not be re-melted, therefore there recycling factor is limited</a:t>
            </a:r>
          </a:p>
          <a:p>
            <a:pPr>
              <a:spcBef>
                <a:spcPct val="50000"/>
              </a:spcBef>
            </a:pP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149080"/>
            <a:ext cx="2880320" cy="23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Rotational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3065" y="0"/>
            <a:ext cx="5328592" cy="734993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Calibri"/>
              </a:rPr>
              <a:t>Creates medium to large sizes hollow components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Calibri"/>
              </a:rPr>
              <a:t> Involves melting plastic in a closed </a:t>
            </a:r>
            <a:r>
              <a:rPr lang="en-US" sz="3200" i="1" dirty="0" err="1">
                <a:solidFill>
                  <a:prstClr val="black"/>
                </a:solidFill>
                <a:latin typeface="Calibri"/>
              </a:rPr>
              <a:t>mould</a:t>
            </a:r>
            <a:r>
              <a:rPr lang="en-US" sz="3200" i="1" dirty="0">
                <a:solidFill>
                  <a:prstClr val="black"/>
                </a:solidFill>
                <a:latin typeface="Calibri"/>
              </a:rPr>
              <a:t> which is rotated so the plastic coats the inside of the </a:t>
            </a:r>
            <a:r>
              <a:rPr lang="en-US" sz="3200" i="1" dirty="0" err="1">
                <a:solidFill>
                  <a:prstClr val="black"/>
                </a:solidFill>
                <a:latin typeface="Calibri"/>
              </a:rPr>
              <a:t>mould</a:t>
            </a:r>
            <a:endParaRPr lang="en-US" sz="3200" i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Calibri"/>
              </a:rPr>
              <a:t> The plastic is cooled and solidifies into the shape of the </a:t>
            </a:r>
            <a:r>
              <a:rPr lang="en-US" sz="3200" i="1" dirty="0" err="1">
                <a:solidFill>
                  <a:prstClr val="black"/>
                </a:solidFill>
                <a:latin typeface="Calibri"/>
              </a:rPr>
              <a:t>mould</a:t>
            </a:r>
            <a:endParaRPr lang="en-US" sz="3200" i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Calibri"/>
              </a:rPr>
              <a:t> Examples: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800" i="1" dirty="0">
                <a:solidFill>
                  <a:prstClr val="black"/>
                </a:solidFill>
                <a:latin typeface="Calibri"/>
              </a:rPr>
              <a:t> Storage bins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800" i="1" dirty="0">
                <a:solidFill>
                  <a:prstClr val="black"/>
                </a:solidFill>
                <a:latin typeface="Calibri"/>
              </a:rPr>
              <a:t> Water tanks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800" i="1" dirty="0">
                <a:solidFill>
                  <a:prstClr val="black"/>
                </a:solidFill>
                <a:latin typeface="Calibri"/>
              </a:rPr>
              <a:t> Flotation devices</a:t>
            </a:r>
          </a:p>
          <a:p>
            <a:pPr>
              <a:spcBef>
                <a:spcPct val="50000"/>
              </a:spcBef>
            </a:pPr>
            <a:endParaRPr lang="en-GB" sz="2000" dirty="0"/>
          </a:p>
        </p:txBody>
      </p:sp>
      <p:pic>
        <p:nvPicPr>
          <p:cNvPr id="12" name="Picture 2" descr="Bushmans 15,000L Round Water T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75" y="4382803"/>
            <a:ext cx="3527597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7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Rotational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677131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2800" b="1" i="1" dirty="0">
                <a:solidFill>
                  <a:prstClr val="black"/>
                </a:solidFill>
                <a:latin typeface="Calibri"/>
              </a:rPr>
              <a:t>Secondary operations 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(such as drilling, punching or cutting) can be used to make holes in the component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2800" i="1" dirty="0">
                <a:solidFill>
                  <a:prstClr val="black"/>
                </a:solidFill>
                <a:latin typeface="Calibri"/>
              </a:rPr>
              <a:t> Can also </a:t>
            </a:r>
            <a:r>
              <a:rPr lang="en-US" sz="2800" b="1" i="1" dirty="0">
                <a:solidFill>
                  <a:prstClr val="black"/>
                </a:solidFill>
                <a:latin typeface="Calibri"/>
              </a:rPr>
              <a:t>separate parts 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e.g. lid of a bin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2800" i="1" dirty="0">
                <a:solidFill>
                  <a:prstClr val="black"/>
                </a:solidFill>
                <a:latin typeface="Calibri"/>
              </a:rPr>
              <a:t> Where components require trapped air, rotational </a:t>
            </a:r>
            <a:r>
              <a:rPr lang="en-US" sz="2800" i="1" dirty="0" err="1">
                <a:solidFill>
                  <a:prstClr val="black"/>
                </a:solidFill>
                <a:latin typeface="Calibri"/>
              </a:rPr>
              <a:t>moulding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 is better-suited as there are no areas of weakness or gaps for air to escape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2800" i="1" dirty="0">
                <a:solidFill>
                  <a:prstClr val="black"/>
                </a:solidFill>
                <a:latin typeface="Calibri"/>
              </a:rPr>
              <a:t> What plastics are used?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Polyethelene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(LDPE, HDPE) is the most common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Polypropylene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Plasticised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PVC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Polycarbonate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88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Rotational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6771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Advantages:</a:t>
            </a:r>
          </a:p>
          <a:p>
            <a:pPr marL="400050" lvl="1" indent="0"/>
            <a:r>
              <a:rPr lang="en-US" sz="3200" dirty="0"/>
              <a:t> larger sizes can be made compared to injection </a:t>
            </a:r>
            <a:r>
              <a:rPr lang="en-US" sz="3200" dirty="0" err="1"/>
              <a:t>moulding</a:t>
            </a:r>
            <a:endParaRPr lang="en-US" sz="3200" dirty="0"/>
          </a:p>
          <a:p>
            <a:pPr marL="400050" lvl="1" indent="0"/>
            <a:r>
              <a:rPr lang="en-US" sz="3200" dirty="0"/>
              <a:t> Low pressure means less split lines</a:t>
            </a:r>
          </a:p>
          <a:p>
            <a:pPr marL="400050" lvl="1" indent="0"/>
            <a:r>
              <a:rPr lang="en-US" sz="3200" dirty="0"/>
              <a:t> No </a:t>
            </a:r>
            <a:r>
              <a:rPr lang="en-US" sz="3200" b="1" dirty="0">
                <a:solidFill>
                  <a:srgbClr val="FF0000"/>
                </a:solidFill>
              </a:rPr>
              <a:t>sprue</a:t>
            </a:r>
            <a:r>
              <a:rPr lang="en-US" sz="3200" dirty="0"/>
              <a:t> injection point marks</a:t>
            </a:r>
          </a:p>
          <a:p>
            <a:pPr marL="400050" lvl="1" indent="0"/>
            <a:r>
              <a:rPr lang="en-US" sz="3200" dirty="0"/>
              <a:t> Low pressure means </a:t>
            </a:r>
            <a:r>
              <a:rPr lang="en-US" sz="3200" dirty="0" err="1"/>
              <a:t>moulds</a:t>
            </a:r>
            <a:r>
              <a:rPr lang="en-US" sz="3200" dirty="0"/>
              <a:t> can be made from </a:t>
            </a:r>
            <a:r>
              <a:rPr lang="en-US" sz="3200" dirty="0" err="1"/>
              <a:t>fibreglass</a:t>
            </a:r>
            <a:r>
              <a:rPr lang="en-US" sz="3200" dirty="0"/>
              <a:t> or wood compared to metal</a:t>
            </a:r>
          </a:p>
          <a:p>
            <a:pPr marL="0" indent="0">
              <a:buNone/>
            </a:pPr>
            <a:r>
              <a:rPr lang="en-US" sz="3600" dirty="0"/>
              <a:t>Disadvantages:</a:t>
            </a:r>
          </a:p>
          <a:p>
            <a:pPr marL="400050" lvl="1" indent="0"/>
            <a:r>
              <a:rPr lang="en-US" sz="3200" dirty="0"/>
              <a:t> Not possible to vary wall thicknesses</a:t>
            </a:r>
          </a:p>
          <a:p>
            <a:pPr marL="400050" lvl="1" indent="0"/>
            <a:r>
              <a:rPr lang="en-US" sz="3200" dirty="0"/>
              <a:t> Cycle time is much slower due to time of heating and cooling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885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Rotational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6771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Process:</a:t>
            </a:r>
          </a:p>
          <a:p>
            <a:pPr marL="400050" lvl="1" indent="0"/>
            <a:r>
              <a:rPr lang="en-US" sz="2400" dirty="0"/>
              <a:t> Stage 1</a:t>
            </a:r>
          </a:p>
          <a:p>
            <a:pPr marL="800100" lvl="2" indent="0"/>
            <a:r>
              <a:rPr lang="en-US" sz="2000" dirty="0"/>
              <a:t> Plastic graduals are placed inside a </a:t>
            </a:r>
            <a:r>
              <a:rPr lang="en-US" sz="2000" dirty="0" err="1"/>
              <a:t>mould</a:t>
            </a:r>
            <a:endParaRPr lang="en-US" sz="2000" dirty="0"/>
          </a:p>
          <a:p>
            <a:pPr marL="800100" lvl="2" indent="0"/>
            <a:r>
              <a:rPr lang="en-US" sz="2000" dirty="0"/>
              <a:t> This </a:t>
            </a:r>
            <a:r>
              <a:rPr lang="en-US" sz="2000" dirty="0" err="1"/>
              <a:t>mould</a:t>
            </a:r>
            <a:r>
              <a:rPr lang="en-US" sz="2000" dirty="0"/>
              <a:t> is then sealed</a:t>
            </a:r>
          </a:p>
          <a:p>
            <a:pPr marL="400050" lvl="1" indent="0"/>
            <a:r>
              <a:rPr lang="en-US" sz="2400" dirty="0"/>
              <a:t> Stage 2</a:t>
            </a:r>
          </a:p>
          <a:p>
            <a:pPr marL="800100" lvl="2" indent="0"/>
            <a:r>
              <a:rPr lang="en-US" sz="2000" dirty="0"/>
              <a:t> </a:t>
            </a:r>
            <a:r>
              <a:rPr lang="en-US" sz="2000" dirty="0" err="1"/>
              <a:t>Mould</a:t>
            </a:r>
            <a:r>
              <a:rPr lang="en-US" sz="2000" dirty="0"/>
              <a:t> is heated in a large oven</a:t>
            </a:r>
          </a:p>
          <a:p>
            <a:pPr marL="800100" lvl="2" indent="0"/>
            <a:r>
              <a:rPr lang="en-US" sz="2000" dirty="0"/>
              <a:t> The </a:t>
            </a:r>
            <a:r>
              <a:rPr lang="en-US" sz="2000" dirty="0" err="1"/>
              <a:t>mould</a:t>
            </a:r>
            <a:r>
              <a:rPr lang="en-US" sz="2000" dirty="0"/>
              <a:t> begins to rotate</a:t>
            </a:r>
          </a:p>
          <a:p>
            <a:pPr marL="800100" lvl="2" indent="0"/>
            <a:r>
              <a:rPr lang="en-US" sz="2000" dirty="0"/>
              <a:t>Melted plastic coats the inside of the </a:t>
            </a:r>
            <a:r>
              <a:rPr lang="en-US" sz="2000" dirty="0" err="1"/>
              <a:t>mould</a:t>
            </a:r>
            <a:endParaRPr lang="en-US" sz="2000" dirty="0"/>
          </a:p>
          <a:p>
            <a:pPr marL="400050" lvl="1" indent="0"/>
            <a:r>
              <a:rPr lang="en-US" sz="2400" dirty="0"/>
              <a:t> Stage 3</a:t>
            </a:r>
            <a:endParaRPr lang="en-US" dirty="0"/>
          </a:p>
          <a:p>
            <a:pPr marL="800100" lvl="2" indent="0"/>
            <a:r>
              <a:rPr lang="en-US" sz="2000" dirty="0"/>
              <a:t> </a:t>
            </a:r>
            <a:r>
              <a:rPr lang="en-US" sz="2000" dirty="0" err="1"/>
              <a:t>Mould</a:t>
            </a:r>
            <a:r>
              <a:rPr lang="en-US" sz="2000" dirty="0"/>
              <a:t> is removed from the oven and cooled</a:t>
            </a:r>
          </a:p>
          <a:p>
            <a:pPr marL="800100" lvl="2" indent="0"/>
            <a:r>
              <a:rPr lang="en-US" sz="2000" dirty="0"/>
              <a:t> </a:t>
            </a:r>
            <a:r>
              <a:rPr lang="en-US" sz="2000" dirty="0" err="1"/>
              <a:t>Mould</a:t>
            </a:r>
            <a:r>
              <a:rPr lang="en-US" sz="2000" dirty="0"/>
              <a:t> continues to rotate as plastic solidifies</a:t>
            </a:r>
          </a:p>
          <a:p>
            <a:pPr marL="400050" lvl="1" indent="0"/>
            <a:r>
              <a:rPr lang="en-US" sz="2400" dirty="0"/>
              <a:t> Stage 4</a:t>
            </a:r>
          </a:p>
          <a:p>
            <a:pPr marL="800100" lvl="2" indent="0"/>
            <a:r>
              <a:rPr lang="en-US" sz="2000" dirty="0"/>
              <a:t> The </a:t>
            </a:r>
            <a:r>
              <a:rPr lang="en-US" sz="2000" dirty="0" err="1"/>
              <a:t>mould</a:t>
            </a:r>
            <a:r>
              <a:rPr lang="en-US" sz="2000" dirty="0"/>
              <a:t> is opened and the component is removed</a:t>
            </a:r>
          </a:p>
          <a:p>
            <a:pPr marL="400050" lvl="1" indent="0">
              <a:buNone/>
            </a:pPr>
            <a:r>
              <a:rPr lang="en-US" sz="1700" dirty="0"/>
              <a:t>Video: </a:t>
            </a:r>
            <a:r>
              <a:rPr lang="en-US" sz="2200" dirty="0">
                <a:hlinkClick r:id="rId2"/>
              </a:rPr>
              <a:t>https://www.youtube.com/watch?v=q2xE-VfAjmE</a:t>
            </a:r>
            <a:r>
              <a:rPr lang="en-US" sz="2200" dirty="0"/>
              <a:t> 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-19706" y="3428999"/>
            <a:ext cx="3510428" cy="3456384"/>
            <a:chOff x="5508104" y="2420888"/>
            <a:chExt cx="3456384" cy="3456384"/>
          </a:xfrm>
        </p:grpSpPr>
        <p:pic>
          <p:nvPicPr>
            <p:cNvPr id="7" name="Picture 2" descr="http://www.bpf.co.uk/Data/Content/images/Rotational%20Moulding%20proces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2420888"/>
              <a:ext cx="3456384" cy="345638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796136" y="3861048"/>
              <a:ext cx="115212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4328" y="3861048"/>
              <a:ext cx="115212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6136" y="5589240"/>
              <a:ext cx="115212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24328" y="5589240"/>
              <a:ext cx="115212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09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Blow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677131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Uses </a:t>
            </a:r>
            <a:r>
              <a:rPr lang="en-US" sz="2800" b="1" dirty="0">
                <a:solidFill>
                  <a:srgbClr val="FF0000"/>
                </a:solidFill>
              </a:rPr>
              <a:t>compressed air </a:t>
            </a:r>
            <a:r>
              <a:rPr lang="en-US" sz="2800" dirty="0"/>
              <a:t>to expand softened plastic tube into the shape of the </a:t>
            </a:r>
            <a:r>
              <a:rPr lang="en-US" sz="2800" dirty="0" err="1"/>
              <a:t>mould</a:t>
            </a:r>
            <a:endParaRPr lang="en-US" sz="2800" dirty="0"/>
          </a:p>
          <a:p>
            <a:r>
              <a:rPr lang="en-US" sz="2800" b="1" dirty="0"/>
              <a:t>Hollow objects </a:t>
            </a:r>
            <a:r>
              <a:rPr lang="en-US" sz="2800" dirty="0"/>
              <a:t>with holes at an end e.g. bottles</a:t>
            </a:r>
          </a:p>
          <a:p>
            <a:r>
              <a:rPr lang="en-US" sz="2800" dirty="0"/>
              <a:t>Depending on the </a:t>
            </a:r>
            <a:r>
              <a:rPr lang="en-US" sz="2800" b="1" dirty="0"/>
              <a:t>size</a:t>
            </a:r>
            <a:r>
              <a:rPr lang="en-US" sz="2800" dirty="0"/>
              <a:t>, blow </a:t>
            </a:r>
            <a:r>
              <a:rPr lang="en-US" sz="2800" dirty="0" err="1"/>
              <a:t>moulding</a:t>
            </a:r>
            <a:r>
              <a:rPr lang="en-US" sz="2800" dirty="0"/>
              <a:t> may have to be changed to rotational </a:t>
            </a:r>
            <a:r>
              <a:rPr lang="en-US" sz="2800" dirty="0" err="1"/>
              <a:t>moulding</a:t>
            </a:r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Production speed </a:t>
            </a:r>
            <a:r>
              <a:rPr lang="en-US" sz="2800" dirty="0"/>
              <a:t>is quicker with blow </a:t>
            </a:r>
            <a:r>
              <a:rPr lang="en-US" sz="2800" dirty="0" err="1"/>
              <a:t>moulding</a:t>
            </a:r>
            <a:r>
              <a:rPr lang="en-US" sz="2800" dirty="0"/>
              <a:t> for high volumes of components required</a:t>
            </a:r>
          </a:p>
          <a:p>
            <a:r>
              <a:rPr lang="en-US" sz="2800" dirty="0"/>
              <a:t>Uses </a:t>
            </a:r>
            <a:r>
              <a:rPr lang="en-US" sz="2800" b="1" dirty="0"/>
              <a:t>thermoplastics</a:t>
            </a:r>
          </a:p>
          <a:p>
            <a:pPr lvl="1"/>
            <a:r>
              <a:rPr lang="en-US" sz="2400" dirty="0"/>
              <a:t>E.g. Low density polyethylene (LDPE) for plastic bottles (good impact strength and flexible, good resistance to chemicals</a:t>
            </a:r>
          </a:p>
          <a:p>
            <a:pPr lvl="1"/>
            <a:r>
              <a:rPr lang="en-US" sz="2400" dirty="0"/>
              <a:t>High density polyethylene (HDPE) similar to LDPE but less flexible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97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Blow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3600" dirty="0"/>
              <a:t>Advantages:</a:t>
            </a:r>
          </a:p>
          <a:p>
            <a:pPr lvl="1"/>
            <a:r>
              <a:rPr lang="en-US" sz="3200" dirty="0"/>
              <a:t>Fast process</a:t>
            </a:r>
          </a:p>
          <a:p>
            <a:pPr lvl="1"/>
            <a:r>
              <a:rPr lang="en-US" sz="3200" dirty="0"/>
              <a:t>Suitable for mass production</a:t>
            </a:r>
          </a:p>
          <a:p>
            <a:pPr lvl="1"/>
            <a:r>
              <a:rPr lang="en-US" sz="3200" dirty="0"/>
              <a:t>Automated process</a:t>
            </a:r>
          </a:p>
          <a:p>
            <a:pPr lvl="1"/>
            <a:r>
              <a:rPr lang="en-US" sz="3200" dirty="0"/>
              <a:t>Complex shapes</a:t>
            </a:r>
          </a:p>
          <a:p>
            <a:pPr lvl="1"/>
            <a:r>
              <a:rPr lang="en-US" sz="3200" dirty="0"/>
              <a:t>Thickness of walls can be closely controlled</a:t>
            </a:r>
          </a:p>
          <a:p>
            <a:r>
              <a:rPr lang="en-US" sz="3600" dirty="0"/>
              <a:t>Disadvantages</a:t>
            </a:r>
          </a:p>
          <a:p>
            <a:pPr lvl="1"/>
            <a:r>
              <a:rPr lang="en-US" sz="3200" dirty="0" err="1"/>
              <a:t>Moulds</a:t>
            </a:r>
            <a:r>
              <a:rPr lang="en-US" sz="3200" dirty="0"/>
              <a:t> can be expensive</a:t>
            </a:r>
          </a:p>
          <a:p>
            <a:pPr lvl="1"/>
            <a:r>
              <a:rPr lang="en-US" sz="3200" dirty="0"/>
              <a:t>Not suitable for larger objects where rotational </a:t>
            </a:r>
            <a:r>
              <a:rPr lang="en-US" sz="3200" dirty="0" err="1"/>
              <a:t>moulding</a:t>
            </a:r>
            <a:r>
              <a:rPr lang="en-US" sz="3200" dirty="0"/>
              <a:t> would replace the process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71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To develop an understanding of the processes involved in the manufacture of plastics.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I can name 3 commonly used plastic manufacturing processes.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Give examples of the different plastic </a:t>
            </a:r>
            <a:r>
              <a:rPr lang="en-GB" sz="2400" dirty="0" err="1" smtClean="0">
                <a:solidFill>
                  <a:srgbClr val="FFFFFF"/>
                </a:solidFill>
              </a:rPr>
              <a:t>opperations</a:t>
            </a:r>
            <a:r>
              <a:rPr lang="en-GB" sz="2400" dirty="0" smtClean="0">
                <a:solidFill>
                  <a:srgbClr val="FFFFFF"/>
                </a:solidFill>
              </a:rPr>
              <a:t>.  </a:t>
            </a: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77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Blow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3200" dirty="0"/>
              <a:t>The process example: plastic bottle</a:t>
            </a:r>
          </a:p>
          <a:p>
            <a:pPr lvl="1"/>
            <a:r>
              <a:rPr lang="en-US" sz="2400" dirty="0"/>
              <a:t>Step A</a:t>
            </a:r>
          </a:p>
          <a:p>
            <a:pPr lvl="2"/>
            <a:r>
              <a:rPr lang="en-US" sz="1800" dirty="0"/>
              <a:t>A </a:t>
            </a:r>
            <a:r>
              <a:rPr lang="en-US" sz="1800" dirty="0" err="1"/>
              <a:t>parison</a:t>
            </a:r>
            <a:r>
              <a:rPr lang="en-US" sz="1800" dirty="0"/>
              <a:t> (extruded hollow tube) of soft plastic is fed into the open </a:t>
            </a:r>
            <a:r>
              <a:rPr lang="en-US" sz="1800" dirty="0" err="1"/>
              <a:t>moulds</a:t>
            </a:r>
            <a:endParaRPr lang="en-US" sz="1800" dirty="0"/>
          </a:p>
          <a:p>
            <a:pPr lvl="2"/>
            <a:r>
              <a:rPr lang="en-US" sz="1800" dirty="0"/>
              <a:t>Usually done vertically</a:t>
            </a:r>
          </a:p>
          <a:p>
            <a:pPr lvl="1"/>
            <a:r>
              <a:rPr lang="en-US" sz="2400" dirty="0"/>
              <a:t>Step B</a:t>
            </a:r>
          </a:p>
          <a:p>
            <a:pPr lvl="2"/>
            <a:r>
              <a:rPr lang="en-US" sz="1800" dirty="0"/>
              <a:t>Two </a:t>
            </a:r>
            <a:r>
              <a:rPr lang="en-US" sz="1800" dirty="0" err="1"/>
              <a:t>mould</a:t>
            </a:r>
            <a:r>
              <a:rPr lang="en-US" sz="1800" dirty="0"/>
              <a:t> halves are closed, pinching off one end of the </a:t>
            </a:r>
            <a:r>
              <a:rPr lang="en-US" sz="1800" dirty="0" err="1"/>
              <a:t>parison</a:t>
            </a:r>
            <a:r>
              <a:rPr lang="en-US" sz="1800" dirty="0"/>
              <a:t> and leaving an inlet tube at the other</a:t>
            </a:r>
          </a:p>
          <a:p>
            <a:pPr lvl="1"/>
            <a:r>
              <a:rPr lang="en-US" sz="2400" dirty="0"/>
              <a:t>Step C</a:t>
            </a:r>
          </a:p>
          <a:p>
            <a:pPr lvl="2"/>
            <a:r>
              <a:rPr lang="en-US" sz="1800" dirty="0"/>
              <a:t>Compressed air is blown n</a:t>
            </a:r>
          </a:p>
          <a:p>
            <a:pPr lvl="2"/>
            <a:r>
              <a:rPr lang="en-US" sz="1800" dirty="0"/>
              <a:t>The air expands the </a:t>
            </a:r>
            <a:r>
              <a:rPr lang="en-US" sz="1800" dirty="0" err="1"/>
              <a:t>parison</a:t>
            </a:r>
            <a:r>
              <a:rPr lang="en-US" sz="1800" dirty="0"/>
              <a:t> like a balloon until it meets the outside of the </a:t>
            </a:r>
            <a:r>
              <a:rPr lang="en-US" sz="1800" dirty="0" err="1"/>
              <a:t>mould</a:t>
            </a:r>
            <a:endParaRPr lang="en-US" sz="1800" dirty="0"/>
          </a:p>
          <a:p>
            <a:pPr lvl="1"/>
            <a:r>
              <a:rPr lang="en-US" sz="2400" dirty="0"/>
              <a:t>Step D</a:t>
            </a:r>
          </a:p>
          <a:p>
            <a:pPr lvl="2"/>
            <a:r>
              <a:rPr lang="en-US" sz="1800" dirty="0"/>
              <a:t>The plastic cools</a:t>
            </a:r>
          </a:p>
          <a:p>
            <a:pPr lvl="2"/>
            <a:r>
              <a:rPr lang="en-US" sz="1800" dirty="0"/>
              <a:t>The </a:t>
            </a:r>
            <a:r>
              <a:rPr lang="en-US" sz="1800" dirty="0" err="1"/>
              <a:t>mould</a:t>
            </a:r>
            <a:r>
              <a:rPr lang="en-US" sz="1800" dirty="0"/>
              <a:t> is opened</a:t>
            </a:r>
          </a:p>
          <a:p>
            <a:pPr lvl="2"/>
            <a:r>
              <a:rPr lang="en-US" sz="1800" dirty="0"/>
              <a:t>The plastic bottle is removed</a:t>
            </a:r>
          </a:p>
          <a:p>
            <a:pPr marL="0" indent="0">
              <a:buNone/>
            </a:pPr>
            <a:r>
              <a:rPr lang="en-US" sz="1800" dirty="0"/>
              <a:t>Video: </a:t>
            </a:r>
            <a:r>
              <a:rPr lang="en-US" sz="1800" dirty="0">
                <a:hlinkClick r:id="rId2"/>
              </a:rPr>
              <a:t>https://www.youtube.com/watch?v=8W6P5KU5ONQ</a:t>
            </a:r>
            <a:r>
              <a:rPr lang="en-US" sz="1800" dirty="0"/>
              <a:t> 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/>
          </a:p>
        </p:txBody>
      </p:sp>
      <p:pic>
        <p:nvPicPr>
          <p:cNvPr id="6" name="Picture 2" descr="blowMolde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875" y="5204251"/>
            <a:ext cx="3527597" cy="1663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7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extrusion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3200" dirty="0"/>
              <a:t>Molten plastic is pushed through a </a:t>
            </a:r>
            <a:r>
              <a:rPr lang="en-US" sz="3200" b="1" dirty="0"/>
              <a:t>shaped hole</a:t>
            </a:r>
          </a:p>
          <a:p>
            <a:r>
              <a:rPr lang="en-US" sz="3200" dirty="0"/>
              <a:t>As it passes through the hole, it </a:t>
            </a:r>
            <a:r>
              <a:rPr lang="en-US" sz="3200" b="1" dirty="0"/>
              <a:t>cools and solidifies</a:t>
            </a:r>
          </a:p>
          <a:p>
            <a:r>
              <a:rPr lang="en-US" sz="3200" dirty="0"/>
              <a:t>Components with </a:t>
            </a:r>
            <a:r>
              <a:rPr lang="en-US" sz="3200" b="1" dirty="0"/>
              <a:t>long, continuous profiles</a:t>
            </a:r>
          </a:p>
          <a:p>
            <a:pPr lvl="1"/>
            <a:r>
              <a:rPr lang="en-US" sz="2800" dirty="0"/>
              <a:t>E.g. tubes, rods, shaped bars</a:t>
            </a:r>
          </a:p>
          <a:p>
            <a:pPr lvl="1"/>
            <a:r>
              <a:rPr lang="en-US" sz="2800" dirty="0"/>
              <a:t>E.g. guttering, pipes, window frames etc.</a:t>
            </a:r>
          </a:p>
          <a:p>
            <a:r>
              <a:rPr lang="en-US" sz="3200" b="1" dirty="0"/>
              <a:t>Thermoplastics</a:t>
            </a:r>
            <a:r>
              <a:rPr lang="en-US" sz="3200" dirty="0"/>
              <a:t> are extruded</a:t>
            </a:r>
          </a:p>
          <a:p>
            <a:pPr lvl="1"/>
            <a:r>
              <a:rPr lang="en-US" sz="2800" dirty="0"/>
              <a:t>E.g. PVC (polyvinyl chloride) can withstand UV light and deterioration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/>
          </a:p>
        </p:txBody>
      </p:sp>
      <p:pic>
        <p:nvPicPr>
          <p:cNvPr id="7" name="Picture 2" descr="Plastics extr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4601749"/>
            <a:ext cx="3671139" cy="2256251"/>
          </a:xfrm>
          <a:prstGeom prst="rect">
            <a:avLst/>
          </a:prstGeom>
          <a:noFill/>
        </p:spPr>
      </p:pic>
      <p:pic>
        <p:nvPicPr>
          <p:cNvPr id="8" name="Picture 4" descr="https://www.dwplastics.co.uk/images/galleries/product-variety/A%20variety%20of%20plastic%20extrusion%20products%20are%20made%20to%20customer%20specif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226"/>
            <a:ext cx="3490360" cy="216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8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extrusion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3600" b="1" dirty="0"/>
              <a:t>Advantages</a:t>
            </a:r>
          </a:p>
          <a:p>
            <a:pPr lvl="1"/>
            <a:r>
              <a:rPr lang="en-US" sz="2200" dirty="0"/>
              <a:t>Cross section of components can be </a:t>
            </a:r>
            <a:r>
              <a:rPr lang="en-US" sz="2200" b="1" dirty="0"/>
              <a:t>very complex</a:t>
            </a:r>
          </a:p>
          <a:p>
            <a:pPr lvl="1"/>
            <a:r>
              <a:rPr lang="en-US" sz="2200" dirty="0"/>
              <a:t>Allows for </a:t>
            </a:r>
            <a:r>
              <a:rPr lang="en-US" sz="2200" b="1" dirty="0"/>
              <a:t>hollow components </a:t>
            </a:r>
            <a:r>
              <a:rPr lang="en-US" sz="2200" dirty="0"/>
              <a:t>with varying wall thicknesses (good for strength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  <a:p>
            <a:pPr lvl="1"/>
            <a:r>
              <a:rPr lang="en-US" sz="2200" b="1" dirty="0"/>
              <a:t>Reinforcing walls </a:t>
            </a:r>
            <a:r>
              <a:rPr lang="en-US" sz="2200" dirty="0"/>
              <a:t>can be added to save the amount of plastic required, saving material and cost</a:t>
            </a:r>
          </a:p>
          <a:p>
            <a:pPr lvl="1"/>
            <a:r>
              <a:rPr lang="en-US" sz="2200" b="1" dirty="0"/>
              <a:t>Doesn’t leave marks </a:t>
            </a:r>
            <a:r>
              <a:rPr lang="en-US" sz="2200" dirty="0"/>
              <a:t>as it is pushed through a hole compared to injection, blow </a:t>
            </a:r>
            <a:r>
              <a:rPr lang="en-US" sz="2200" dirty="0" err="1"/>
              <a:t>moulding</a:t>
            </a:r>
            <a:r>
              <a:rPr lang="en-US" sz="2200" dirty="0"/>
              <a:t> </a:t>
            </a:r>
            <a:r>
              <a:rPr lang="en-US" sz="2200" dirty="0" err="1"/>
              <a:t>etc</a:t>
            </a:r>
            <a:endParaRPr lang="en-US" sz="2200" dirty="0"/>
          </a:p>
          <a:p>
            <a:pPr lvl="1"/>
            <a:r>
              <a:rPr lang="en-US" sz="2200" dirty="0"/>
              <a:t>Is a </a:t>
            </a:r>
            <a:r>
              <a:rPr lang="en-US" sz="2200" b="1" dirty="0"/>
              <a:t>continuous process</a:t>
            </a:r>
          </a:p>
          <a:p>
            <a:pPr lvl="1"/>
            <a:r>
              <a:rPr lang="en-US" sz="2200" dirty="0"/>
              <a:t>Any </a:t>
            </a:r>
            <a:r>
              <a:rPr lang="en-US" sz="2200" b="1" dirty="0"/>
              <a:t>desired length </a:t>
            </a:r>
            <a:r>
              <a:rPr lang="en-US" sz="2200" dirty="0"/>
              <a:t>can be achieved</a:t>
            </a:r>
          </a:p>
          <a:p>
            <a:pPr lvl="1"/>
            <a:r>
              <a:rPr lang="en-US" sz="2200" b="1" dirty="0"/>
              <a:t>Dimensions can be accurately controlled </a:t>
            </a:r>
            <a:r>
              <a:rPr lang="en-US" sz="2200" dirty="0"/>
              <a:t>(components can be made to fit snugly together)</a:t>
            </a:r>
          </a:p>
          <a:p>
            <a:pPr lvl="1"/>
            <a:r>
              <a:rPr lang="en-US" sz="2200" b="1" dirty="0"/>
              <a:t>Variety of </a:t>
            </a:r>
            <a:r>
              <a:rPr lang="en-US" sz="2200" b="1" dirty="0" err="1"/>
              <a:t>colours</a:t>
            </a:r>
            <a:r>
              <a:rPr lang="en-US" sz="2200" b="1" dirty="0"/>
              <a:t> </a:t>
            </a:r>
            <a:r>
              <a:rPr lang="en-US" sz="2200" dirty="0"/>
              <a:t>available and same components can be made in multiple </a:t>
            </a:r>
            <a:r>
              <a:rPr lang="en-US" sz="2200" dirty="0" err="1" smtClean="0"/>
              <a:t>colours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89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extrusion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2800" dirty="0"/>
              <a:t>The process:</a:t>
            </a:r>
          </a:p>
          <a:p>
            <a:pPr lvl="1"/>
            <a:r>
              <a:rPr lang="en-US" sz="2400" dirty="0"/>
              <a:t>Stage A</a:t>
            </a:r>
          </a:p>
          <a:p>
            <a:pPr lvl="2"/>
            <a:r>
              <a:rPr lang="en-US" sz="2000" dirty="0"/>
              <a:t>Plastic granules are fed into a hopper</a:t>
            </a:r>
          </a:p>
          <a:p>
            <a:pPr lvl="1"/>
            <a:r>
              <a:rPr lang="en-US" sz="2400" dirty="0"/>
              <a:t>Stage B</a:t>
            </a:r>
          </a:p>
          <a:p>
            <a:pPr lvl="2"/>
            <a:r>
              <a:rPr lang="en-US" sz="2000" dirty="0"/>
              <a:t>Granules are moved along a heated chamber by a screw. </a:t>
            </a:r>
          </a:p>
          <a:p>
            <a:pPr lvl="2"/>
            <a:r>
              <a:rPr lang="en-US" sz="2000" dirty="0"/>
              <a:t>As they are heated, they melt</a:t>
            </a:r>
          </a:p>
          <a:p>
            <a:pPr lvl="1"/>
            <a:r>
              <a:rPr lang="en-US" sz="2400" dirty="0"/>
              <a:t>Stage C</a:t>
            </a:r>
          </a:p>
          <a:p>
            <a:pPr lvl="2"/>
            <a:r>
              <a:rPr lang="en-US" sz="2000" dirty="0"/>
              <a:t>Molten plastic is pushed through a shaped hole in a die</a:t>
            </a:r>
          </a:p>
          <a:p>
            <a:pPr lvl="1"/>
            <a:r>
              <a:rPr lang="en-US" sz="2400" dirty="0"/>
              <a:t>Stage D</a:t>
            </a:r>
          </a:p>
          <a:p>
            <a:pPr lvl="2"/>
            <a:r>
              <a:rPr lang="en-US" sz="2000" dirty="0"/>
              <a:t>The cooled plastic is now in the shape of the hole</a:t>
            </a:r>
          </a:p>
          <a:p>
            <a:pPr lvl="2"/>
            <a:r>
              <a:rPr lang="en-US" sz="2000" dirty="0"/>
              <a:t>It is then cut to </a:t>
            </a:r>
            <a:r>
              <a:rPr lang="en-US" sz="2000" dirty="0" smtClean="0"/>
              <a:t>length</a:t>
            </a:r>
          </a:p>
          <a:p>
            <a:pPr marL="310896" lvl="2" indent="0">
              <a:buNone/>
            </a:pPr>
            <a:r>
              <a:rPr lang="en-US" sz="1800" dirty="0" smtClean="0"/>
              <a:t>Video: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://www.youtube.com/watch?v=wE_KTLlrdMA</a:t>
            </a:r>
            <a:r>
              <a:rPr lang="en-US" sz="1800" dirty="0"/>
              <a:t> </a:t>
            </a:r>
            <a:endParaRPr lang="en-US" sz="2800" dirty="0"/>
          </a:p>
          <a:p>
            <a:endParaRPr lang="en-US" sz="2400" dirty="0"/>
          </a:p>
        </p:txBody>
      </p:sp>
      <p:pic>
        <p:nvPicPr>
          <p:cNvPr id="6" name="Picture 2" descr="process"/>
          <p:cNvPicPr>
            <a:picLocks noChangeAspect="1" noChangeArrowheads="1"/>
          </p:cNvPicPr>
          <p:nvPr/>
        </p:nvPicPr>
        <p:blipFill>
          <a:blip r:embed="rId3" cstate="print"/>
          <a:srcRect t="18798" b="25650"/>
          <a:stretch>
            <a:fillRect/>
          </a:stretch>
        </p:blipFill>
        <p:spPr bwMode="auto">
          <a:xfrm>
            <a:off x="1" y="5589239"/>
            <a:ext cx="9144000" cy="1271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2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thermoforming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2800" dirty="0"/>
              <a:t>Thermoforming involves </a:t>
            </a:r>
            <a:r>
              <a:rPr lang="en-US" sz="2800" b="1" dirty="0"/>
              <a:t>heating a sheet or strip </a:t>
            </a:r>
            <a:r>
              <a:rPr lang="en-US" sz="2800" dirty="0"/>
              <a:t>of thermoplastic until it softens</a:t>
            </a:r>
          </a:p>
          <a:p>
            <a:r>
              <a:rPr lang="en-US" sz="2800" dirty="0"/>
              <a:t>It is then </a:t>
            </a:r>
            <a:r>
              <a:rPr lang="en-US" sz="2800" b="1" dirty="0"/>
              <a:t>pressed into a shape </a:t>
            </a:r>
            <a:r>
              <a:rPr lang="en-US" sz="2800" dirty="0"/>
              <a:t>using a </a:t>
            </a:r>
            <a:r>
              <a:rPr lang="en-US" sz="2800" b="1" dirty="0"/>
              <a:t>former</a:t>
            </a:r>
          </a:p>
          <a:p>
            <a:r>
              <a:rPr lang="en-US" sz="2800" dirty="0"/>
              <a:t>The </a:t>
            </a:r>
            <a:r>
              <a:rPr lang="en-US" sz="2800" b="1" dirty="0"/>
              <a:t>sheet cools </a:t>
            </a:r>
            <a:r>
              <a:rPr lang="en-US" sz="2800" dirty="0"/>
              <a:t>and hardens in its new shape</a:t>
            </a:r>
          </a:p>
          <a:p>
            <a:r>
              <a:rPr lang="en-US" sz="2800" dirty="0"/>
              <a:t>Thermoforming also includes heating a strip or sheet of plastic in an oven and pressing the softened sheet between two formers or bending it round a former</a:t>
            </a:r>
          </a:p>
          <a:p>
            <a:r>
              <a:rPr lang="en-US" sz="2800" dirty="0"/>
              <a:t>The plastic strip can also be </a:t>
            </a:r>
            <a:r>
              <a:rPr lang="en-US" sz="2800" b="1" dirty="0"/>
              <a:t>twisted</a:t>
            </a:r>
          </a:p>
          <a:p>
            <a:r>
              <a:rPr lang="en-US" sz="2800" dirty="0"/>
              <a:t>More </a:t>
            </a:r>
            <a:r>
              <a:rPr lang="en-US" sz="2800" b="1" dirty="0"/>
              <a:t>complex shapes </a:t>
            </a:r>
            <a:r>
              <a:rPr lang="en-US" sz="2800" dirty="0"/>
              <a:t>can be made</a:t>
            </a:r>
          </a:p>
          <a:p>
            <a:endParaRPr lang="en-US" sz="2400" dirty="0"/>
          </a:p>
        </p:txBody>
      </p:sp>
      <p:pic>
        <p:nvPicPr>
          <p:cNvPr id="7" name="Picture 2" descr="GARDEN WIND TWISTER CHARM HANGING SPINNING SPIRAL EFFECT DECOR SPINNER COLOURFUL"/>
          <p:cNvPicPr>
            <a:picLocks noChangeAspect="1" noChangeArrowheads="1"/>
          </p:cNvPicPr>
          <p:nvPr/>
        </p:nvPicPr>
        <p:blipFill>
          <a:blip r:embed="rId2" cstate="print"/>
          <a:srcRect l="36287"/>
          <a:stretch>
            <a:fillRect/>
          </a:stretch>
        </p:blipFill>
        <p:spPr bwMode="auto">
          <a:xfrm rot="5400000">
            <a:off x="685055" y="4079719"/>
            <a:ext cx="2120609" cy="3490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0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thermoforming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2200" dirty="0"/>
              <a:t>Example products:</a:t>
            </a:r>
          </a:p>
          <a:p>
            <a:pPr lvl="1"/>
            <a:r>
              <a:rPr lang="en-US" sz="2200" dirty="0"/>
              <a:t>Curved display stand</a:t>
            </a:r>
          </a:p>
          <a:p>
            <a:pPr lvl="1"/>
            <a:r>
              <a:rPr lang="en-US" sz="2200" dirty="0"/>
              <a:t>Twisted wind sculptures</a:t>
            </a:r>
          </a:p>
          <a:p>
            <a:pPr lvl="1"/>
            <a:r>
              <a:rPr lang="en-US" sz="2200" dirty="0"/>
              <a:t>Any items with complex curves</a:t>
            </a:r>
          </a:p>
          <a:p>
            <a:r>
              <a:rPr lang="en-US" sz="2200" dirty="0"/>
              <a:t>Thermoforming uses </a:t>
            </a:r>
            <a:r>
              <a:rPr lang="en-US" sz="2200" b="1" dirty="0"/>
              <a:t>thermoplastics</a:t>
            </a:r>
          </a:p>
          <a:p>
            <a:pPr lvl="1"/>
            <a:r>
              <a:rPr lang="en-US" sz="2200" dirty="0"/>
              <a:t>E.g. acrylic is commonly used</a:t>
            </a:r>
          </a:p>
          <a:p>
            <a:r>
              <a:rPr lang="en-US" sz="2200" dirty="0"/>
              <a:t>Advantages:</a:t>
            </a:r>
          </a:p>
          <a:p>
            <a:pPr lvl="1"/>
            <a:r>
              <a:rPr lang="en-US" sz="2200" dirty="0"/>
              <a:t>Complex shapes</a:t>
            </a:r>
          </a:p>
          <a:p>
            <a:pPr lvl="1"/>
            <a:r>
              <a:rPr lang="en-US" sz="2200" dirty="0"/>
              <a:t>Sheets can be cut to shape</a:t>
            </a:r>
          </a:p>
          <a:p>
            <a:pPr lvl="1"/>
            <a:r>
              <a:rPr lang="en-US" sz="2200" dirty="0"/>
              <a:t>Holes can be cut from them before being place in the oven</a:t>
            </a:r>
          </a:p>
          <a:p>
            <a:pPr lvl="1"/>
            <a:r>
              <a:rPr lang="en-US" sz="2200" dirty="0"/>
              <a:t>Easier to cut shapes from a flat sheet rather than curved</a:t>
            </a:r>
          </a:p>
          <a:p>
            <a:r>
              <a:rPr lang="en-US" sz="2200" dirty="0"/>
              <a:t>Disadvantages</a:t>
            </a:r>
          </a:p>
          <a:p>
            <a:pPr lvl="1"/>
            <a:r>
              <a:rPr lang="en-US" sz="2200" dirty="0"/>
              <a:t>Size of ovens limit size of sheets</a:t>
            </a:r>
          </a:p>
          <a:p>
            <a:pPr lvl="1"/>
            <a:r>
              <a:rPr lang="en-US" sz="2200" dirty="0"/>
              <a:t>Handling of large, hot plastic sheets can be problematic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8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Vacuum forming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3200" dirty="0"/>
              <a:t>Process uses </a:t>
            </a:r>
            <a:r>
              <a:rPr lang="en-US" sz="3200" b="1" dirty="0"/>
              <a:t>air pressure </a:t>
            </a:r>
            <a:r>
              <a:rPr lang="en-US" sz="3200" dirty="0"/>
              <a:t>to deform a heated and softened thermoplastic sheet</a:t>
            </a:r>
          </a:p>
          <a:p>
            <a:r>
              <a:rPr lang="en-US" sz="3200" dirty="0"/>
              <a:t>Example products:</a:t>
            </a:r>
          </a:p>
          <a:p>
            <a:pPr lvl="1"/>
            <a:r>
              <a:rPr lang="en-US" sz="2800" dirty="0"/>
              <a:t>Masks, trays, body </a:t>
            </a:r>
            <a:r>
              <a:rPr lang="en-US" sz="2800" dirty="0" err="1"/>
              <a:t>armour</a:t>
            </a:r>
            <a:r>
              <a:rPr lang="en-US" sz="2800" dirty="0"/>
              <a:t>, plastic casings, bathtubs, yoghurt pots </a:t>
            </a:r>
            <a:r>
              <a:rPr lang="en-US" sz="2800" dirty="0" err="1"/>
              <a:t>etc</a:t>
            </a:r>
            <a:endParaRPr lang="en-US" sz="2800" dirty="0"/>
          </a:p>
          <a:p>
            <a:r>
              <a:rPr lang="en-US" sz="3200" dirty="0"/>
              <a:t>Types of plastic used</a:t>
            </a:r>
          </a:p>
          <a:p>
            <a:pPr lvl="1"/>
            <a:r>
              <a:rPr lang="en-US" sz="2800" dirty="0"/>
              <a:t>ABS – scratch resistant and tough</a:t>
            </a:r>
          </a:p>
          <a:p>
            <a:pPr lvl="1"/>
            <a:r>
              <a:rPr lang="en-US" sz="2800" dirty="0"/>
              <a:t>HIPS – cheap, tough, low softening temperature</a:t>
            </a:r>
          </a:p>
          <a:p>
            <a:pPr lvl="1"/>
            <a:r>
              <a:rPr lang="en-US" sz="2800" dirty="0"/>
              <a:t>Acrylic – strong and scratch resistant</a:t>
            </a:r>
          </a:p>
          <a:p>
            <a:pPr lvl="1"/>
            <a:r>
              <a:rPr lang="en-US" sz="2800" dirty="0"/>
              <a:t>PVC – clear, rigid, difficult to rip</a:t>
            </a:r>
          </a:p>
          <a:p>
            <a:endParaRPr lang="en-US" sz="2400" dirty="0"/>
          </a:p>
        </p:txBody>
      </p:sp>
      <p:pic>
        <p:nvPicPr>
          <p:cNvPr id="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1" y="4964939"/>
            <a:ext cx="3474281" cy="191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2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5" y="-131771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Vacuum forming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3600" dirty="0"/>
              <a:t>Advantages</a:t>
            </a:r>
          </a:p>
          <a:p>
            <a:pPr lvl="1"/>
            <a:r>
              <a:rPr lang="en-US" sz="2800" dirty="0"/>
              <a:t>Formers are cheap to manufacture</a:t>
            </a:r>
          </a:p>
          <a:p>
            <a:pPr lvl="1"/>
            <a:r>
              <a:rPr lang="en-US" sz="2800" dirty="0"/>
              <a:t>Formers can be made from plywood, </a:t>
            </a:r>
            <a:r>
              <a:rPr lang="en-US" sz="2800" dirty="0" err="1"/>
              <a:t>aluminium</a:t>
            </a:r>
            <a:r>
              <a:rPr lang="en-US" sz="2800" dirty="0"/>
              <a:t>, making it cheaper than injection </a:t>
            </a:r>
            <a:r>
              <a:rPr lang="en-US" sz="2800" dirty="0" err="1"/>
              <a:t>moulding</a:t>
            </a:r>
            <a:endParaRPr lang="en-US" sz="2800" dirty="0"/>
          </a:p>
          <a:p>
            <a:r>
              <a:rPr lang="en-US" sz="3200" dirty="0"/>
              <a:t>Disadvantages</a:t>
            </a:r>
          </a:p>
          <a:p>
            <a:pPr lvl="1"/>
            <a:r>
              <a:rPr lang="en-US" sz="2800" dirty="0"/>
              <a:t>Restrictions to shapes</a:t>
            </a:r>
          </a:p>
          <a:p>
            <a:pPr lvl="1"/>
            <a:r>
              <a:rPr lang="en-US" sz="2800" dirty="0"/>
              <a:t>You cannot have undercuts</a:t>
            </a:r>
          </a:p>
          <a:p>
            <a:pPr lvl="1"/>
            <a:r>
              <a:rPr lang="en-US" sz="2800" dirty="0"/>
              <a:t>Formers must be carefully designed to ensure the thermoplastics can take the required shape and can be removed once cooled and hardened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66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6" y="-971210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Vacuum forming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dirty="0"/>
              <a:t>The Process</a:t>
            </a:r>
          </a:p>
          <a:p>
            <a:pPr lvl="1"/>
            <a:r>
              <a:rPr lang="en-US" sz="2000" dirty="0"/>
              <a:t>Stage A </a:t>
            </a:r>
          </a:p>
          <a:p>
            <a:pPr lvl="2"/>
            <a:r>
              <a:rPr lang="en-US" sz="2000" dirty="0"/>
              <a:t>The former is placed inside a chamber, resting on a platen (moveable platform with small holes in it which will allow air to flow through it)</a:t>
            </a:r>
          </a:p>
          <a:p>
            <a:pPr lvl="2"/>
            <a:r>
              <a:rPr lang="en-US" sz="2000" dirty="0"/>
              <a:t>The chamber is sealed by clamping a sheet of thermoplastic over the top of the chamber</a:t>
            </a:r>
          </a:p>
          <a:p>
            <a:pPr lvl="2"/>
            <a:r>
              <a:rPr lang="en-US" sz="2000" dirty="0"/>
              <a:t>A heater heats the thermoplastic until it softens</a:t>
            </a:r>
          </a:p>
          <a:p>
            <a:pPr lvl="1"/>
            <a:r>
              <a:rPr lang="en-US" sz="2000" dirty="0"/>
              <a:t>Stage B</a:t>
            </a:r>
          </a:p>
          <a:p>
            <a:pPr lvl="2"/>
            <a:r>
              <a:rPr lang="en-US" sz="2000" dirty="0"/>
              <a:t>The heater is removed and the platen is raised so that the former pushes against the underside of the thermoplastic sheet</a:t>
            </a:r>
          </a:p>
          <a:p>
            <a:pPr lvl="1"/>
            <a:r>
              <a:rPr lang="en-US" sz="2000" dirty="0"/>
              <a:t>Stage C</a:t>
            </a:r>
          </a:p>
          <a:p>
            <a:pPr lvl="2"/>
            <a:r>
              <a:rPr lang="en-US" sz="2000" dirty="0"/>
              <a:t>A vacuum pump sucks the air out of the chamber</a:t>
            </a:r>
          </a:p>
          <a:p>
            <a:pPr lvl="2"/>
            <a:r>
              <a:rPr lang="en-US" sz="2000" dirty="0"/>
              <a:t>Air pressure outside the chamber pushes the softened plastic sheet onto the former</a:t>
            </a:r>
          </a:p>
          <a:p>
            <a:pPr lvl="2"/>
            <a:r>
              <a:rPr lang="en-US" sz="2000" dirty="0"/>
              <a:t>When the sheet is cooled, the platen is lowered and the sheet is unclamped and removed</a:t>
            </a:r>
          </a:p>
          <a:p>
            <a:pPr lvl="2"/>
            <a:r>
              <a:rPr lang="en-US" sz="2000" dirty="0"/>
              <a:t>Excess plastic is trimmed using a craft knife or abrasive disc</a:t>
            </a:r>
          </a:p>
          <a:p>
            <a:endParaRPr lang="en-US" sz="2400" dirty="0"/>
          </a:p>
        </p:txBody>
      </p:sp>
      <p:pic>
        <p:nvPicPr>
          <p:cNvPr id="6" name="Picture 2" descr="Vacuum Forming"/>
          <p:cNvPicPr>
            <a:picLocks noChangeAspect="1" noChangeArrowheads="1"/>
          </p:cNvPicPr>
          <p:nvPr/>
        </p:nvPicPr>
        <p:blipFill>
          <a:blip r:embed="rId2" cstate="print"/>
          <a:srcRect t="16494" r="55649"/>
          <a:stretch>
            <a:fillRect/>
          </a:stretch>
        </p:blipFill>
        <p:spPr bwMode="auto">
          <a:xfrm>
            <a:off x="0" y="2420888"/>
            <a:ext cx="3527597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5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6" y="86688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Vacuum forming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2800" dirty="0"/>
              <a:t>Former Design</a:t>
            </a:r>
          </a:p>
          <a:p>
            <a:pPr lvl="1"/>
            <a:r>
              <a:rPr lang="en-US" sz="2400" b="1" dirty="0"/>
              <a:t>Well designed formers </a:t>
            </a:r>
            <a:r>
              <a:rPr lang="en-US" sz="2400" dirty="0"/>
              <a:t>will allow the thermoplastic to </a:t>
            </a:r>
            <a:r>
              <a:rPr lang="en-US" sz="2400" b="1" dirty="0"/>
              <a:t>accurately reproduce the shape </a:t>
            </a:r>
            <a:r>
              <a:rPr lang="en-US" sz="2400" dirty="0"/>
              <a:t>required</a:t>
            </a:r>
          </a:p>
          <a:p>
            <a:pPr lvl="1"/>
            <a:r>
              <a:rPr lang="en-US" sz="2400" b="1" dirty="0"/>
              <a:t>Evacuation holes </a:t>
            </a:r>
            <a:r>
              <a:rPr lang="en-US" sz="2400" dirty="0"/>
              <a:t>allow air to escape ensuring the plastic can take the shape of the former</a:t>
            </a:r>
          </a:p>
          <a:p>
            <a:pPr lvl="1"/>
            <a:r>
              <a:rPr lang="en-US" sz="2400" b="1" dirty="0"/>
              <a:t>Rounded edges </a:t>
            </a:r>
            <a:r>
              <a:rPr lang="en-US" sz="2400" dirty="0"/>
              <a:t>will stop the former punching through the soft thermoplastic</a:t>
            </a:r>
          </a:p>
          <a:p>
            <a:pPr lvl="1"/>
            <a:r>
              <a:rPr lang="en-US" sz="2400" b="1" dirty="0"/>
              <a:t>Draft angles </a:t>
            </a:r>
            <a:r>
              <a:rPr lang="en-US" sz="2400" dirty="0"/>
              <a:t>(the former being smaller at the top than at the bottom) and a smooth surface will ensure the plastic can be easily removed</a:t>
            </a:r>
          </a:p>
          <a:p>
            <a:pPr lvl="1"/>
            <a:r>
              <a:rPr lang="en-US" sz="2400" b="1" dirty="0"/>
              <a:t>No large changes in height </a:t>
            </a:r>
            <a:r>
              <a:rPr lang="en-US" sz="2400" dirty="0"/>
              <a:t>will ensure the plastic will not be stretched too thinly</a:t>
            </a:r>
          </a:p>
          <a:p>
            <a:pPr marL="0" indent="0">
              <a:buNone/>
            </a:pPr>
            <a:r>
              <a:rPr lang="en-US" sz="1800" dirty="0"/>
              <a:t>Videos: </a:t>
            </a:r>
            <a:r>
              <a:rPr lang="en-US" sz="1800" dirty="0">
                <a:hlinkClick r:id="rId2"/>
              </a:rPr>
              <a:t>https://www.youtube.com/watch?v=VyIBsmoiqqs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https://www.youtube.com/watch?v=GbuwHDNONaM&amp;t=2s</a:t>
            </a:r>
            <a:r>
              <a:rPr lang="en-US" sz="18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4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GB" sz="3400" dirty="0" smtClean="0">
                <a:solidFill>
                  <a:srgbClr val="FFFFFF"/>
                </a:solidFill>
              </a:rPr>
              <a:t>Manufacturing processes</a:t>
            </a:r>
            <a:endParaRPr lang="en-GB" sz="3400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0906" y="188640"/>
            <a:ext cx="5201573" cy="655272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dirty="0"/>
              <a:t>To be a </a:t>
            </a:r>
            <a:r>
              <a:rPr lang="en-GB" b="1" dirty="0"/>
              <a:t>success in the marketplace </a:t>
            </a:r>
            <a:r>
              <a:rPr lang="en-GB" dirty="0"/>
              <a:t>products must have certain attributes:</a:t>
            </a:r>
          </a:p>
          <a:p>
            <a:r>
              <a:rPr lang="en-US" dirty="0"/>
              <a:t> The product must </a:t>
            </a:r>
            <a:r>
              <a:rPr lang="en-US" b="1" dirty="0">
                <a:solidFill>
                  <a:srgbClr val="FF000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/>
              <a:t>as intended.</a:t>
            </a:r>
          </a:p>
          <a:p>
            <a:r>
              <a:rPr lang="en-US" dirty="0"/>
              <a:t> The product must </a:t>
            </a:r>
            <a:r>
              <a:rPr lang="en-US" b="1" dirty="0">
                <a:solidFill>
                  <a:srgbClr val="FF0000"/>
                </a:solidFill>
              </a:rPr>
              <a:t>look good.</a:t>
            </a:r>
          </a:p>
          <a:p>
            <a:r>
              <a:rPr lang="en-US" dirty="0"/>
              <a:t> The product must be </a:t>
            </a:r>
            <a:r>
              <a:rPr lang="en-US" b="1" dirty="0">
                <a:solidFill>
                  <a:srgbClr val="FF0000"/>
                </a:solidFill>
              </a:rPr>
              <a:t>cost effective.</a:t>
            </a:r>
          </a:p>
          <a:p>
            <a:r>
              <a:rPr lang="en-US" dirty="0"/>
              <a:t> The product is </a:t>
            </a:r>
            <a:r>
              <a:rPr lang="en-US" b="1" dirty="0">
                <a:solidFill>
                  <a:srgbClr val="FF0000"/>
                </a:solidFill>
              </a:rPr>
              <a:t>able to be manufactured.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team approach</a:t>
            </a:r>
            <a:r>
              <a:rPr lang="en-GB" dirty="0"/>
              <a:t> will be used, where all members will be aware of the demands of manufacturing and the relative costs involved.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approach means that </a:t>
            </a:r>
            <a:r>
              <a:rPr lang="en-GB" b="1" dirty="0"/>
              <a:t>cost effective</a:t>
            </a:r>
            <a:r>
              <a:rPr lang="en-GB" dirty="0"/>
              <a:t> decisions can be made and necessary changes to the design and manufacture of a product can be made in the </a:t>
            </a:r>
            <a:r>
              <a:rPr lang="en-GB" b="1" dirty="0"/>
              <a:t>early stages</a:t>
            </a:r>
            <a:r>
              <a:rPr lang="en-GB" dirty="0"/>
              <a:t> of design.</a:t>
            </a:r>
            <a:endParaRPr lang="en-GB" b="1" dirty="0"/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5515"/>
            <a:ext cx="3490722" cy="24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6" y="86688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Compression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2800" dirty="0"/>
              <a:t>Compression </a:t>
            </a:r>
            <a:r>
              <a:rPr lang="en-US" sz="2800" dirty="0" err="1"/>
              <a:t>moulding</a:t>
            </a:r>
            <a:r>
              <a:rPr lang="en-US" sz="2800" dirty="0"/>
              <a:t> allows plastics to be </a:t>
            </a:r>
            <a:r>
              <a:rPr lang="en-US" sz="2800" b="1" dirty="0"/>
              <a:t>squeezed</a:t>
            </a:r>
            <a:r>
              <a:rPr lang="en-US" sz="2800" dirty="0"/>
              <a:t> into the shape of a </a:t>
            </a:r>
            <a:r>
              <a:rPr lang="en-US" sz="2800" dirty="0" err="1"/>
              <a:t>mould</a:t>
            </a:r>
            <a:endParaRPr lang="en-US" sz="2800" dirty="0"/>
          </a:p>
          <a:p>
            <a:r>
              <a:rPr lang="en-US" sz="2800" dirty="0"/>
              <a:t>Examples:</a:t>
            </a:r>
          </a:p>
          <a:p>
            <a:pPr lvl="1"/>
            <a:r>
              <a:rPr lang="en-US" sz="2400" dirty="0"/>
              <a:t>Components which have a </a:t>
            </a:r>
            <a:r>
              <a:rPr lang="en-US" sz="2400" b="1" dirty="0"/>
              <a:t>fairly complicated shape</a:t>
            </a:r>
          </a:p>
          <a:p>
            <a:pPr lvl="1"/>
            <a:r>
              <a:rPr lang="en-US" sz="2400" dirty="0"/>
              <a:t>E.g. Shoe soles, pan handles, electrical sockets</a:t>
            </a:r>
          </a:p>
          <a:p>
            <a:r>
              <a:rPr lang="en-US" sz="2800" dirty="0"/>
              <a:t>Suitable for </a:t>
            </a:r>
            <a:r>
              <a:rPr lang="en-US" sz="2800" b="1" dirty="0">
                <a:solidFill>
                  <a:srgbClr val="FF0000"/>
                </a:solidFill>
              </a:rPr>
              <a:t>thermosetting</a:t>
            </a:r>
            <a:r>
              <a:rPr lang="en-US" sz="2800" dirty="0"/>
              <a:t> plastics</a:t>
            </a:r>
          </a:p>
          <a:p>
            <a:pPr lvl="1"/>
            <a:r>
              <a:rPr lang="en-US" sz="2400" dirty="0"/>
              <a:t>With the ability to </a:t>
            </a:r>
            <a:r>
              <a:rPr lang="en-US" sz="2400" b="1" dirty="0"/>
              <a:t>withstand heat and scratches</a:t>
            </a:r>
          </a:p>
          <a:p>
            <a:r>
              <a:rPr lang="en-US" sz="2800" dirty="0"/>
              <a:t>Plastics used:</a:t>
            </a:r>
          </a:p>
          <a:p>
            <a:pPr lvl="1"/>
            <a:r>
              <a:rPr lang="en-US" sz="2400" dirty="0" err="1"/>
              <a:t>Malamine</a:t>
            </a:r>
            <a:r>
              <a:rPr lang="en-US" sz="2400" dirty="0"/>
              <a:t> Formaldehyde (good scratch resistance, ability to be produced in a variety of </a:t>
            </a:r>
            <a:r>
              <a:rPr lang="en-US" sz="2400" dirty="0" err="1"/>
              <a:t>colours</a:t>
            </a:r>
            <a:r>
              <a:rPr lang="en-US" sz="2400" dirty="0"/>
              <a:t>) – for example, children’s dinner plates</a:t>
            </a:r>
          </a:p>
          <a:p>
            <a:endParaRPr lang="en-US" sz="2400" dirty="0"/>
          </a:p>
        </p:txBody>
      </p:sp>
      <p:pic>
        <p:nvPicPr>
          <p:cNvPr id="7" name="Picture 4" descr="Black Bakelite Pan Han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5318"/>
            <a:ext cx="2020066" cy="2020066"/>
          </a:xfrm>
          <a:prstGeom prst="rect">
            <a:avLst/>
          </a:prstGeom>
          <a:noFill/>
        </p:spPr>
      </p:pic>
      <p:pic>
        <p:nvPicPr>
          <p:cNvPr id="6" name="Picture 2" descr="https://www.electrical2go.co.uk/media/catalog/category/K2757_W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977" y="4865319"/>
            <a:ext cx="1782650" cy="2004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42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6" y="86688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Compression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8382872"/>
          </a:xfrm>
        </p:spPr>
        <p:txBody>
          <a:bodyPr>
            <a:normAutofit/>
          </a:bodyPr>
          <a:lstStyle/>
          <a:p>
            <a:r>
              <a:rPr lang="en-US" sz="4000" dirty="0"/>
              <a:t>Advantages</a:t>
            </a:r>
          </a:p>
          <a:p>
            <a:pPr lvl="1"/>
            <a:r>
              <a:rPr lang="en-US" sz="3200" dirty="0"/>
              <a:t>Can be used for thermosetting plastics (which could not be used in injection </a:t>
            </a:r>
            <a:r>
              <a:rPr lang="en-US" sz="3200" dirty="0" err="1"/>
              <a:t>moulding</a:t>
            </a:r>
            <a:r>
              <a:rPr lang="en-US" sz="3200" dirty="0"/>
              <a:t> for example)</a:t>
            </a:r>
          </a:p>
          <a:p>
            <a:pPr lvl="1"/>
            <a:r>
              <a:rPr lang="en-US" sz="3200" dirty="0"/>
              <a:t>Compression </a:t>
            </a:r>
            <a:r>
              <a:rPr lang="en-US" sz="3200" dirty="0" err="1"/>
              <a:t>moulding</a:t>
            </a:r>
            <a:r>
              <a:rPr lang="en-US" sz="3200" dirty="0"/>
              <a:t> can be carried out in a two stage process </a:t>
            </a:r>
          </a:p>
          <a:p>
            <a:pPr lvl="2"/>
            <a:r>
              <a:rPr lang="en-US" sz="2400" dirty="0"/>
              <a:t>First layer can be cooled and an additional layer can be added without damaging the first layer)</a:t>
            </a:r>
          </a:p>
          <a:p>
            <a:r>
              <a:rPr lang="en-US" sz="3600" dirty="0"/>
              <a:t>Disadvantages</a:t>
            </a:r>
          </a:p>
          <a:p>
            <a:pPr lvl="1"/>
            <a:r>
              <a:rPr lang="en-US" sz="3200" dirty="0"/>
              <a:t>Leaves a flash which must be trimmed off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1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6" y="86688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Compression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524933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The Process</a:t>
            </a:r>
          </a:p>
          <a:p>
            <a:pPr lvl="1"/>
            <a:r>
              <a:rPr lang="en-US" sz="2400" dirty="0"/>
              <a:t>Stage A</a:t>
            </a:r>
          </a:p>
          <a:p>
            <a:pPr lvl="2"/>
            <a:r>
              <a:rPr lang="en-US" sz="2400" dirty="0"/>
              <a:t>A pre-heated </a:t>
            </a:r>
            <a:r>
              <a:rPr lang="en-US" sz="2400" b="1" dirty="0">
                <a:solidFill>
                  <a:srgbClr val="FF0000"/>
                </a:solidFill>
              </a:rPr>
              <a:t>slug</a:t>
            </a:r>
            <a:r>
              <a:rPr lang="en-US" sz="2400" dirty="0"/>
              <a:t> is placed in the bottom part of the </a:t>
            </a:r>
            <a:r>
              <a:rPr lang="en-US" sz="2400" dirty="0" err="1"/>
              <a:t>mould</a:t>
            </a:r>
            <a:endParaRPr lang="en-US" sz="2400" dirty="0"/>
          </a:p>
          <a:p>
            <a:pPr lvl="1"/>
            <a:r>
              <a:rPr lang="en-US" sz="2400" dirty="0"/>
              <a:t>Stage B</a:t>
            </a:r>
          </a:p>
          <a:p>
            <a:pPr lvl="2"/>
            <a:r>
              <a:rPr lang="en-US" sz="2400" dirty="0"/>
              <a:t>A hydraulic press closes the </a:t>
            </a:r>
            <a:r>
              <a:rPr lang="en-US" sz="2400" dirty="0" err="1"/>
              <a:t>mould</a:t>
            </a:r>
            <a:r>
              <a:rPr lang="en-US" sz="2400" dirty="0"/>
              <a:t> and squeezes the slug into shape</a:t>
            </a:r>
          </a:p>
          <a:p>
            <a:pPr lvl="2"/>
            <a:r>
              <a:rPr lang="en-US" sz="2400" dirty="0"/>
              <a:t>The </a:t>
            </a:r>
            <a:r>
              <a:rPr lang="en-US" sz="2400" dirty="0" err="1"/>
              <a:t>mould</a:t>
            </a:r>
            <a:r>
              <a:rPr lang="en-US" sz="2400" dirty="0"/>
              <a:t> halves are heated to allow the plastic to flow</a:t>
            </a:r>
          </a:p>
          <a:p>
            <a:pPr lvl="2"/>
            <a:r>
              <a:rPr lang="en-US" sz="2400" dirty="0"/>
              <a:t>Excess plastic squeezes out of the </a:t>
            </a:r>
            <a:r>
              <a:rPr lang="en-US" sz="2400" dirty="0" err="1"/>
              <a:t>mould</a:t>
            </a:r>
            <a:r>
              <a:rPr lang="en-US" sz="2400" dirty="0"/>
              <a:t> cavity</a:t>
            </a:r>
          </a:p>
          <a:p>
            <a:pPr lvl="2"/>
            <a:r>
              <a:rPr lang="en-US" sz="2400" dirty="0"/>
              <a:t>This excess plastic is called ‘flash’</a:t>
            </a:r>
          </a:p>
          <a:p>
            <a:pPr lvl="1"/>
            <a:r>
              <a:rPr lang="en-US" sz="2400" dirty="0"/>
              <a:t>Stage C</a:t>
            </a:r>
          </a:p>
          <a:p>
            <a:pPr lvl="2"/>
            <a:r>
              <a:rPr lang="en-US" sz="2400" dirty="0"/>
              <a:t>The </a:t>
            </a:r>
            <a:r>
              <a:rPr lang="en-US" sz="2400" dirty="0" err="1"/>
              <a:t>mould</a:t>
            </a:r>
            <a:r>
              <a:rPr lang="en-US" sz="2400" dirty="0"/>
              <a:t> is opened and the component removed</a:t>
            </a:r>
          </a:p>
          <a:p>
            <a:pPr lvl="2"/>
            <a:r>
              <a:rPr lang="en-US" sz="2400" dirty="0"/>
              <a:t>Flash is removed using a scraper or blade knife</a:t>
            </a:r>
          </a:p>
          <a:p>
            <a:endParaRPr lang="en-US" sz="2400" dirty="0"/>
          </a:p>
        </p:txBody>
      </p:sp>
      <p:pic>
        <p:nvPicPr>
          <p:cNvPr id="6" name="Picture 2" descr="plastic: compression molding"/>
          <p:cNvPicPr>
            <a:picLocks noChangeAspect="1" noChangeArrowheads="1"/>
          </p:cNvPicPr>
          <p:nvPr/>
        </p:nvPicPr>
        <p:blipFill>
          <a:blip r:embed="rId2" cstate="print"/>
          <a:srcRect t="9494"/>
          <a:stretch>
            <a:fillRect/>
          </a:stretch>
        </p:blipFill>
        <p:spPr bwMode="auto">
          <a:xfrm>
            <a:off x="-57492" y="5085184"/>
            <a:ext cx="9201491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6" y="86688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Line bending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4627" y="86688"/>
            <a:ext cx="5328592" cy="6771312"/>
          </a:xfrm>
        </p:spPr>
        <p:txBody>
          <a:bodyPr>
            <a:normAutofit/>
          </a:bodyPr>
          <a:lstStyle/>
          <a:p>
            <a:r>
              <a:rPr lang="en-US" sz="3600" dirty="0"/>
              <a:t>Line bending uses a </a:t>
            </a:r>
            <a:r>
              <a:rPr lang="en-US" sz="3600" b="1" dirty="0"/>
              <a:t>strip heater </a:t>
            </a:r>
            <a:r>
              <a:rPr lang="en-US" sz="3600" dirty="0"/>
              <a:t>to heat and soften a thermoplastic sheet</a:t>
            </a:r>
          </a:p>
          <a:p>
            <a:r>
              <a:rPr lang="en-US" sz="3600" dirty="0"/>
              <a:t>The sheet can then be </a:t>
            </a:r>
            <a:r>
              <a:rPr lang="en-US" sz="3600" b="1" dirty="0"/>
              <a:t>folded</a:t>
            </a:r>
            <a:r>
              <a:rPr lang="en-US" sz="3600" dirty="0"/>
              <a:t> into shape and will retain that shape once it has cooled</a:t>
            </a:r>
          </a:p>
          <a:p>
            <a:r>
              <a:rPr lang="en-US" sz="3600" dirty="0"/>
              <a:t>To get the required shape, a </a:t>
            </a:r>
            <a:r>
              <a:rPr lang="en-US" sz="3600" b="1" dirty="0"/>
              <a:t>former</a:t>
            </a:r>
            <a:r>
              <a:rPr lang="en-US" sz="3600" dirty="0"/>
              <a:t> is used</a:t>
            </a:r>
          </a:p>
          <a:p>
            <a:pPr lvl="1"/>
            <a:r>
              <a:rPr lang="en-US" sz="3200" dirty="0"/>
              <a:t>The former is a shaped block which will ensure that he angle that the plastic is to be folded to is correct</a:t>
            </a:r>
          </a:p>
          <a:p>
            <a:endParaRPr lang="en-US" sz="2400" dirty="0"/>
          </a:p>
        </p:txBody>
      </p:sp>
      <p:pic>
        <p:nvPicPr>
          <p:cNvPr id="7" name="Picture 2" descr="Line Bending Machine and Chair"/>
          <p:cNvPicPr>
            <a:picLocks noChangeAspect="1" noChangeArrowheads="1"/>
          </p:cNvPicPr>
          <p:nvPr/>
        </p:nvPicPr>
        <p:blipFill>
          <a:blip r:embed="rId2" cstate="print"/>
          <a:srcRect t="35502"/>
          <a:stretch>
            <a:fillRect/>
          </a:stretch>
        </p:blipFill>
        <p:spPr bwMode="auto">
          <a:xfrm>
            <a:off x="1547663" y="4410074"/>
            <a:ext cx="2104493" cy="2447926"/>
          </a:xfrm>
          <a:prstGeom prst="rect">
            <a:avLst/>
          </a:prstGeom>
          <a:noFill/>
        </p:spPr>
      </p:pic>
      <p:pic>
        <p:nvPicPr>
          <p:cNvPr id="8" name="Picture 4" descr="http://www.technologystudent.com/images/ben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876" y="4410074"/>
            <a:ext cx="1944580" cy="2447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8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6" y="86688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Line bending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11471" y="86688"/>
            <a:ext cx="5328592" cy="7734800"/>
          </a:xfrm>
        </p:spPr>
        <p:txBody>
          <a:bodyPr>
            <a:normAutofit/>
          </a:bodyPr>
          <a:lstStyle/>
          <a:p>
            <a:r>
              <a:rPr lang="en-US" sz="2400" dirty="0"/>
              <a:t>Uses thermoplastics, since they can be heated and softened</a:t>
            </a:r>
          </a:p>
          <a:p>
            <a:pPr lvl="1"/>
            <a:r>
              <a:rPr lang="en-US" sz="2400" dirty="0"/>
              <a:t>E.g. acrylic is a common plastic used</a:t>
            </a:r>
          </a:p>
          <a:p>
            <a:r>
              <a:rPr lang="en-US" sz="2400" dirty="0"/>
              <a:t>Advantages:</a:t>
            </a:r>
          </a:p>
          <a:p>
            <a:pPr lvl="1"/>
            <a:r>
              <a:rPr lang="en-US" sz="2400" dirty="0"/>
              <a:t>Very simple process</a:t>
            </a:r>
          </a:p>
          <a:p>
            <a:pPr lvl="1"/>
            <a:r>
              <a:rPr lang="en-US" sz="2400" dirty="0"/>
              <a:t>Strip heater is inexpensive</a:t>
            </a:r>
          </a:p>
          <a:p>
            <a:pPr lvl="1"/>
            <a:r>
              <a:rPr lang="en-US" sz="2400" dirty="0"/>
              <a:t>Formers are cheap to produce </a:t>
            </a:r>
          </a:p>
          <a:p>
            <a:pPr lvl="1"/>
            <a:r>
              <a:rPr lang="en-US" sz="2400" dirty="0"/>
              <a:t>Cheap process</a:t>
            </a:r>
          </a:p>
          <a:p>
            <a:r>
              <a:rPr lang="en-US" sz="2400" dirty="0"/>
              <a:t>Disadvantages</a:t>
            </a:r>
          </a:p>
          <a:p>
            <a:pPr lvl="1"/>
            <a:r>
              <a:rPr lang="en-US" sz="2400" dirty="0"/>
              <a:t>Limited shapes as they can only be bended in straight lines</a:t>
            </a:r>
          </a:p>
          <a:p>
            <a:pPr lvl="1"/>
            <a:r>
              <a:rPr lang="en-US" sz="2400" dirty="0"/>
              <a:t>Difficult or near impossible to produce curved bends</a:t>
            </a:r>
          </a:p>
          <a:p>
            <a:pPr marL="0" indent="0">
              <a:buNone/>
            </a:pPr>
            <a:r>
              <a:rPr lang="en-US" sz="2400" dirty="0"/>
              <a:t>Video: </a:t>
            </a:r>
            <a:r>
              <a:rPr lang="en-US" sz="2400" dirty="0">
                <a:hlinkClick r:id="rId2"/>
              </a:rPr>
              <a:t>https://www.youtube.com/watch?v=CbwbYqVq5Po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6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6" y="86688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Past paper question</a:t>
            </a:r>
            <a:endParaRPr lang="en-GB" sz="4800" dirty="0">
              <a:solidFill>
                <a:srgbClr val="FFFF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09"/>
          <a:stretch/>
        </p:blipFill>
        <p:spPr>
          <a:xfrm>
            <a:off x="3611563" y="188640"/>
            <a:ext cx="5136901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876" y="86688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Past paper answers</a:t>
            </a:r>
            <a:endParaRPr lang="en-GB" sz="48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521" b="4816"/>
          <a:stretch/>
        </p:blipFill>
        <p:spPr>
          <a:xfrm>
            <a:off x="3483445" y="86688"/>
            <a:ext cx="5481043" cy="66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1" y="804333"/>
            <a:ext cx="3015996" cy="5249334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solidFill>
                  <a:srgbClr val="FFFFFF"/>
                </a:solidFill>
              </a:rPr>
              <a:t>standardisation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0906" y="476672"/>
            <a:ext cx="5201573" cy="6264696"/>
          </a:xfrm>
        </p:spPr>
        <p:txBody>
          <a:bodyPr anchor="ctr"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800" b="1" dirty="0"/>
              <a:t>Components, materials and production procedures</a:t>
            </a:r>
            <a:r>
              <a:rPr lang="en-US" sz="2800" dirty="0"/>
              <a:t> all have to be </a:t>
            </a:r>
            <a:r>
              <a:rPr lang="en-US" sz="2800" b="1" dirty="0"/>
              <a:t>costed </a:t>
            </a:r>
            <a:r>
              <a:rPr lang="en-US" sz="2800" dirty="0"/>
              <a:t>prior to beginning manufacture.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Standardisation</a:t>
            </a:r>
            <a:r>
              <a:rPr lang="en-US" sz="2800" dirty="0"/>
              <a:t> of these things will </a:t>
            </a:r>
            <a:r>
              <a:rPr lang="en-US" sz="2800" b="1" dirty="0"/>
              <a:t>cut down on costs</a:t>
            </a:r>
            <a:r>
              <a:rPr lang="en-US" sz="2800" dirty="0"/>
              <a:t> and can then be applied to more than </a:t>
            </a:r>
            <a:r>
              <a:rPr lang="en-US" sz="2800" b="1" dirty="0"/>
              <a:t>one product</a:t>
            </a:r>
            <a:r>
              <a:rPr lang="en-US" sz="2800" dirty="0"/>
              <a:t> at a time.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800" dirty="0"/>
              <a:t>A car is a good example of this, some parts can be used across a range of cars </a:t>
            </a:r>
          </a:p>
          <a:p>
            <a:pPr marL="400050" lvl="1" indent="0">
              <a:spcBef>
                <a:spcPct val="50000"/>
              </a:spcBef>
              <a:buNone/>
            </a:pPr>
            <a:r>
              <a:rPr lang="en-US" sz="2400" dirty="0"/>
              <a:t>e.g. VW, Audi, Seat and Skoda all </a:t>
            </a:r>
          </a:p>
          <a:p>
            <a:pPr marL="400050" lvl="1" indent="0">
              <a:spcBef>
                <a:spcPct val="50000"/>
              </a:spcBef>
              <a:buNone/>
            </a:pPr>
            <a:r>
              <a:rPr lang="en-US" sz="2400" dirty="0"/>
              <a:t>share parts with various models</a:t>
            </a:r>
            <a:endParaRPr lang="en-GB" sz="2800" dirty="0"/>
          </a:p>
        </p:txBody>
      </p:sp>
      <p:pic>
        <p:nvPicPr>
          <p:cNvPr id="9" name="Picture 48" descr="cheap-car-par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2" r="6460" b="16881"/>
          <a:stretch/>
        </p:blipFill>
        <p:spPr bwMode="auto">
          <a:xfrm>
            <a:off x="0" y="4888023"/>
            <a:ext cx="3490722" cy="19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804333"/>
            <a:ext cx="2943989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Plastic processes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91045" y="476672"/>
            <a:ext cx="5552955" cy="6768752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Plastics are usually supplied as: 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/>
              </a:rPr>
              <a:t>Moulding</a:t>
            </a: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 powder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 Granules</a:t>
            </a:r>
            <a:r>
              <a:rPr lang="en-US" sz="2400" i="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 Chips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i="1" dirty="0">
                <a:solidFill>
                  <a:prstClr val="black"/>
                </a:solidFill>
                <a:latin typeface="Calibri"/>
              </a:rPr>
              <a:t>…which have to be processed.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i="1" dirty="0">
                <a:solidFill>
                  <a:prstClr val="black"/>
                </a:solidFill>
                <a:latin typeface="Calibri"/>
              </a:rPr>
              <a:t>Processing includes the thorough </a:t>
            </a: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mixing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additives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to allow a relatively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small base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of plastics to be transformed into a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wide range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or versatile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materials.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endParaRPr lang="en-GB" sz="2000" i="1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" name="Picture 2" descr="Linght Plastic Raw Material Melamine Moulding Powder Stable Qua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91043" y="2180002"/>
            <a:ext cx="1657341" cy="2113094"/>
          </a:xfrm>
          <a:prstGeom prst="rect">
            <a:avLst/>
          </a:prstGeom>
          <a:noFill/>
        </p:spPr>
      </p:pic>
      <p:pic>
        <p:nvPicPr>
          <p:cNvPr id="11" name="Picture 4" descr="Plastic Granu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48385" y="2180002"/>
            <a:ext cx="2003983" cy="2139137"/>
          </a:xfrm>
          <a:prstGeom prst="rect">
            <a:avLst/>
          </a:prstGeom>
          <a:noFill/>
        </p:spPr>
      </p:pic>
      <p:pic>
        <p:nvPicPr>
          <p:cNvPr id="12" name="Picture 6" descr="PET Plastic Scrap Chi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52369" y="2180002"/>
            <a:ext cx="1620704" cy="2153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04333"/>
            <a:ext cx="3267517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Plastic processes cont.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11512"/>
            <a:ext cx="5328592" cy="655784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Reforming Processes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/>
              <a:t> Injection </a:t>
            </a:r>
            <a:r>
              <a:rPr lang="en-US" sz="2800" dirty="0" err="1"/>
              <a:t>Moulding</a:t>
            </a:r>
            <a:endParaRPr lang="en-US" sz="28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Rotational </a:t>
            </a:r>
            <a:r>
              <a:rPr lang="en-US" sz="2800" dirty="0" err="1"/>
              <a:t>Moulding</a:t>
            </a:r>
            <a:endParaRPr lang="en-US" sz="28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/>
              <a:t> Blow </a:t>
            </a:r>
            <a:r>
              <a:rPr lang="en-US" sz="2800" dirty="0" err="1"/>
              <a:t>Moulding</a:t>
            </a:r>
            <a:endParaRPr lang="en-US" sz="28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Extrusion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Deforming Processes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Vacuum </a:t>
            </a:r>
            <a:r>
              <a:rPr lang="en-US" sz="2800" dirty="0"/>
              <a:t>Forming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Compression </a:t>
            </a:r>
            <a:r>
              <a:rPr lang="en-US" sz="2800" dirty="0" err="1"/>
              <a:t>Moulding</a:t>
            </a:r>
            <a:r>
              <a:rPr lang="en-US" sz="2800" dirty="0"/>
              <a:t>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Line </a:t>
            </a:r>
            <a:r>
              <a:rPr lang="en-US" sz="2800" dirty="0"/>
              <a:t>Bending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4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04333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/>
              <a:t>Injection </a:t>
            </a:r>
            <a:r>
              <a:rPr lang="en-GB" sz="4800" dirty="0" err="1"/>
              <a:t>Mouding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11512"/>
            <a:ext cx="5328592" cy="6557848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sz="2800" dirty="0"/>
              <a:t> </a:t>
            </a:r>
            <a:r>
              <a:rPr lang="en-US" sz="3200" dirty="0"/>
              <a:t>Molten </a:t>
            </a:r>
            <a:r>
              <a:rPr lang="en-US" sz="3200" b="1" dirty="0">
                <a:solidFill>
                  <a:srgbClr val="FF0000"/>
                </a:solidFill>
              </a:rPr>
              <a:t>thermoplastic</a:t>
            </a:r>
            <a:r>
              <a:rPr lang="en-US" sz="3200" dirty="0"/>
              <a:t> is injected into a </a:t>
            </a:r>
            <a:r>
              <a:rPr lang="en-US" sz="3200" dirty="0" err="1"/>
              <a:t>mould</a:t>
            </a:r>
            <a:r>
              <a:rPr lang="en-US" sz="3200" dirty="0"/>
              <a:t>. </a:t>
            </a:r>
          </a:p>
          <a:p>
            <a:pPr marL="0" indent="0"/>
            <a:r>
              <a:rPr lang="en-US" sz="3200" dirty="0"/>
              <a:t> It then cools.</a:t>
            </a:r>
          </a:p>
          <a:p>
            <a:pPr marL="0" indent="0"/>
            <a:r>
              <a:rPr lang="en-US" sz="3200" dirty="0"/>
              <a:t> The </a:t>
            </a:r>
            <a:r>
              <a:rPr lang="en-US" sz="3200" dirty="0" err="1"/>
              <a:t>mould</a:t>
            </a:r>
            <a:r>
              <a:rPr lang="en-US" sz="3200" dirty="0"/>
              <a:t> is opened and the component is released.</a:t>
            </a:r>
          </a:p>
          <a:p>
            <a:pPr marL="0" indent="0"/>
            <a:r>
              <a:rPr lang="en-US" sz="3200" dirty="0"/>
              <a:t> Due to the high pressure, the component can be very complex. </a:t>
            </a:r>
          </a:p>
          <a:p>
            <a:pPr marL="0" indent="0"/>
            <a:r>
              <a:rPr lang="en-US" sz="3200" dirty="0"/>
              <a:t> Uses:</a:t>
            </a:r>
          </a:p>
          <a:p>
            <a:pPr marL="400050" lvl="1" indent="0"/>
            <a:r>
              <a:rPr lang="en-US" sz="2800" dirty="0"/>
              <a:t> everyday plastic items e.g. containers, toys, </a:t>
            </a:r>
          </a:p>
          <a:p>
            <a:pPr marL="0" indent="0"/>
            <a:r>
              <a:rPr lang="en-US" sz="2400" dirty="0"/>
              <a:t>Limitations:</a:t>
            </a:r>
          </a:p>
          <a:p>
            <a:pPr marL="400050" lvl="1" indent="0"/>
            <a:r>
              <a:rPr lang="en-US" sz="1800" dirty="0"/>
              <a:t> </a:t>
            </a:r>
            <a:r>
              <a:rPr lang="en-US" sz="1900" b="1" dirty="0"/>
              <a:t>Size</a:t>
            </a:r>
            <a:r>
              <a:rPr lang="en-US" sz="1900" dirty="0"/>
              <a:t>: tends to be for smaller components</a:t>
            </a:r>
          </a:p>
          <a:p>
            <a:pPr marL="400050" lvl="1" indent="0"/>
            <a:r>
              <a:rPr lang="en-US" sz="1900" dirty="0"/>
              <a:t> Several small components joined together using a ‘sprue’ to connect the individual molds on one runner.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2" descr="injection moulding process, help with injection moulding, moulding process, help with, help, toolcraft plastics, st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4" y="132820"/>
            <a:ext cx="3390900" cy="1343026"/>
          </a:xfrm>
          <a:prstGeom prst="rect">
            <a:avLst/>
          </a:prstGeom>
          <a:noFill/>
        </p:spPr>
      </p:pic>
      <p:pic>
        <p:nvPicPr>
          <p:cNvPr id="11" name="Picture 4" descr="injection moulding process, help with injection moulding, moulding process, help with, help, toolcraft plastics, st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" y="1500972"/>
            <a:ext cx="3390900" cy="1343026"/>
          </a:xfrm>
          <a:prstGeom prst="rect">
            <a:avLst/>
          </a:prstGeom>
          <a:noFill/>
        </p:spPr>
      </p:pic>
      <p:pic>
        <p:nvPicPr>
          <p:cNvPr id="12" name="Picture 6" descr="injection moulding process, help with injection moulding, moulding process, help with, help, toolcraft plastics, stag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24" y="4014002"/>
            <a:ext cx="3107254" cy="1343026"/>
          </a:xfrm>
          <a:prstGeom prst="rect">
            <a:avLst/>
          </a:prstGeom>
          <a:noFill/>
        </p:spPr>
      </p:pic>
      <p:pic>
        <p:nvPicPr>
          <p:cNvPr id="13" name="Picture 8" descr="injection moulding process, help with injection moulding, moulding process, help with, help, toolcraft plastics, stag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82154"/>
            <a:ext cx="3456384" cy="1343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3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04333"/>
            <a:ext cx="3267517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Injection Moulding.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11512"/>
            <a:ext cx="5328592" cy="655784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Advantages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Good for intricate parts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High repeatability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Low cost per part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Fast process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Little plastic waste</a:t>
            </a:r>
            <a:endParaRPr lang="en-US" sz="2400" b="1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Disadvantages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High initial cost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Long initial lead time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Limitations on larger parts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Careful design required</a:t>
            </a:r>
            <a:endParaRPr lang="en-US" sz="2400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04333"/>
            <a:ext cx="3490722" cy="5249334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>
                <a:solidFill>
                  <a:srgbClr val="FFFFFF"/>
                </a:solidFill>
              </a:rPr>
              <a:t>INJECTION MOULDING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11512"/>
            <a:ext cx="5328592" cy="655784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3600" b="1" i="1" dirty="0">
                <a:solidFill>
                  <a:prstClr val="black"/>
                </a:solidFill>
                <a:latin typeface="Calibri"/>
              </a:rPr>
              <a:t>Design of </a:t>
            </a:r>
            <a:r>
              <a:rPr lang="en-US" sz="3600" b="1" i="1" dirty="0" err="1">
                <a:solidFill>
                  <a:prstClr val="black"/>
                </a:solidFill>
                <a:latin typeface="Calibri"/>
              </a:rPr>
              <a:t>moulded</a:t>
            </a:r>
            <a:r>
              <a:rPr lang="en-US" sz="3600" b="1" i="1" dirty="0">
                <a:solidFill>
                  <a:prstClr val="black"/>
                </a:solidFill>
                <a:latin typeface="Calibri"/>
              </a:rPr>
              <a:t> components: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3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Calibri"/>
              </a:rPr>
              <a:t>Minimise</a:t>
            </a:r>
            <a:r>
              <a:rPr lang="en-US" sz="3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i="1" dirty="0">
                <a:solidFill>
                  <a:prstClr val="black"/>
                </a:solidFill>
                <a:latin typeface="Calibri"/>
              </a:rPr>
              <a:t>amount of plastic </a:t>
            </a:r>
            <a:r>
              <a:rPr lang="en-US" sz="3600" i="1" dirty="0">
                <a:solidFill>
                  <a:prstClr val="black"/>
                </a:solidFill>
                <a:latin typeface="Calibri"/>
              </a:rPr>
              <a:t>to avoid environmental impact</a:t>
            </a:r>
          </a:p>
          <a:p>
            <a:pPr marL="400050" lvl="1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3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i="1" dirty="0">
                <a:solidFill>
                  <a:prstClr val="black"/>
                </a:solidFill>
                <a:latin typeface="Calibri"/>
              </a:rPr>
              <a:t>Cycle time </a:t>
            </a:r>
            <a:r>
              <a:rPr lang="en-US" sz="3600" i="1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3600" i="1" dirty="0" err="1">
                <a:solidFill>
                  <a:prstClr val="black"/>
                </a:solidFill>
                <a:latin typeface="Calibri"/>
              </a:rPr>
              <a:t>moulding</a:t>
            </a:r>
            <a:r>
              <a:rPr lang="en-US" sz="3600" i="1" dirty="0">
                <a:solidFill>
                  <a:prstClr val="black"/>
                </a:solidFill>
                <a:latin typeface="Calibri"/>
              </a:rPr>
              <a:t> process (more can be made in a given period and high cost of </a:t>
            </a:r>
            <a:r>
              <a:rPr lang="en-US" sz="3600" i="1" dirty="0" err="1">
                <a:solidFill>
                  <a:prstClr val="black"/>
                </a:solidFill>
                <a:latin typeface="Calibri"/>
              </a:rPr>
              <a:t>mould</a:t>
            </a:r>
            <a:r>
              <a:rPr lang="en-US" sz="3600" i="1" dirty="0">
                <a:solidFill>
                  <a:prstClr val="black"/>
                </a:solidFill>
                <a:latin typeface="Calibri"/>
              </a:rPr>
              <a:t> manufacture can be paid off quicker).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4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9ABD3C-AA9E-4069-B566-FCDD6C81D397}">
  <ds:schemaRefs>
    <ds:schemaRef ds:uri="e77713bc-0ebc-4063-99a4-8848dbeddd29"/>
    <ds:schemaRef ds:uri="http://purl.org/dc/elements/1.1/"/>
    <ds:schemaRef ds:uri="http://schemas.microsoft.com/office/2006/metadata/properties"/>
    <ds:schemaRef ds:uri="http://purl.org/dc/terms/"/>
    <ds:schemaRef ds:uri="fb009bb9-7fd2-49f5-811f-13223d66205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2296</Words>
  <Application>Microsoft Office PowerPoint</Application>
  <PresentationFormat>On-screen Show (4:3)</PresentationFormat>
  <Paragraphs>325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Tw Cen MT</vt:lpstr>
      <vt:lpstr>Tw Cen MT Condensed</vt:lpstr>
      <vt:lpstr>Wingdings 3</vt:lpstr>
      <vt:lpstr>Integral</vt:lpstr>
      <vt:lpstr>higher Design &amp; Manufacture</vt:lpstr>
      <vt:lpstr>Learning intentions &amp; success criteria</vt:lpstr>
      <vt:lpstr>Manufacturing processes</vt:lpstr>
      <vt:lpstr>standardisation</vt:lpstr>
      <vt:lpstr>Plastic processes</vt:lpstr>
      <vt:lpstr>Plastic processes cont.</vt:lpstr>
      <vt:lpstr>Injection Mouding</vt:lpstr>
      <vt:lpstr>Injection Moulding.</vt:lpstr>
      <vt:lpstr>INJECTION MOULDING</vt:lpstr>
      <vt:lpstr>Injection moulding</vt:lpstr>
      <vt:lpstr>Injection moulding</vt:lpstr>
      <vt:lpstr>Injection moulding</vt:lpstr>
      <vt:lpstr>Thermoset Injection moulding</vt:lpstr>
      <vt:lpstr>Rotational Moulding</vt:lpstr>
      <vt:lpstr>Rotational Moulding</vt:lpstr>
      <vt:lpstr>Rotational Moulding</vt:lpstr>
      <vt:lpstr>Rotational Moulding</vt:lpstr>
      <vt:lpstr>Blow moulding</vt:lpstr>
      <vt:lpstr>Blow moulding</vt:lpstr>
      <vt:lpstr>Blow moulding</vt:lpstr>
      <vt:lpstr>extrusion</vt:lpstr>
      <vt:lpstr>extrusion</vt:lpstr>
      <vt:lpstr>extrusion</vt:lpstr>
      <vt:lpstr>thermoforming</vt:lpstr>
      <vt:lpstr>thermoforming</vt:lpstr>
      <vt:lpstr>Vacuum forming</vt:lpstr>
      <vt:lpstr>Vacuum forming</vt:lpstr>
      <vt:lpstr>Vacuum forming</vt:lpstr>
      <vt:lpstr>Vacuum forming</vt:lpstr>
      <vt:lpstr>Compression moulding</vt:lpstr>
      <vt:lpstr>Compression moulding</vt:lpstr>
      <vt:lpstr>Compression moulding</vt:lpstr>
      <vt:lpstr>Line bending</vt:lpstr>
      <vt:lpstr>Line bending</vt:lpstr>
      <vt:lpstr>Past paper question</vt:lpstr>
      <vt:lpstr>Past paper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025SPorter</cp:lastModifiedBy>
  <cp:revision>46</cp:revision>
  <dcterms:created xsi:type="dcterms:W3CDTF">2020-05-18T09:31:07Z</dcterms:created>
  <dcterms:modified xsi:type="dcterms:W3CDTF">2023-08-28T14:01:06Z</dcterms:modified>
</cp:coreProperties>
</file>